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6"/>
  </p:notesMasterIdLst>
  <p:sldIdLst>
    <p:sldId id="256" r:id="rId2"/>
    <p:sldId id="331" r:id="rId3"/>
    <p:sldId id="332" r:id="rId4"/>
    <p:sldId id="333" r:id="rId5"/>
    <p:sldId id="334" r:id="rId6"/>
    <p:sldId id="335" r:id="rId7"/>
    <p:sldId id="336" r:id="rId8"/>
    <p:sldId id="337" r:id="rId9"/>
    <p:sldId id="338" r:id="rId10"/>
    <p:sldId id="339" r:id="rId11"/>
    <p:sldId id="340" r:id="rId12"/>
    <p:sldId id="341" r:id="rId13"/>
    <p:sldId id="342" r:id="rId14"/>
    <p:sldId id="343" r:id="rId15"/>
    <p:sldId id="344" r:id="rId16"/>
    <p:sldId id="345" r:id="rId17"/>
    <p:sldId id="346" r:id="rId18"/>
    <p:sldId id="347" r:id="rId19"/>
    <p:sldId id="348" r:id="rId20"/>
    <p:sldId id="349" r:id="rId21"/>
    <p:sldId id="350" r:id="rId22"/>
    <p:sldId id="351" r:id="rId23"/>
    <p:sldId id="352" r:id="rId24"/>
    <p:sldId id="353" r:id="rId25"/>
    <p:sldId id="354" r:id="rId26"/>
    <p:sldId id="355" r:id="rId27"/>
    <p:sldId id="356" r:id="rId28"/>
    <p:sldId id="358" r:id="rId29"/>
    <p:sldId id="359" r:id="rId30"/>
    <p:sldId id="360" r:id="rId31"/>
    <p:sldId id="361" r:id="rId32"/>
    <p:sldId id="362" r:id="rId33"/>
    <p:sldId id="364" r:id="rId34"/>
    <p:sldId id="365" r:id="rId35"/>
    <p:sldId id="366" r:id="rId36"/>
    <p:sldId id="367" r:id="rId37"/>
    <p:sldId id="368" r:id="rId38"/>
    <p:sldId id="369" r:id="rId39"/>
    <p:sldId id="370" r:id="rId40"/>
    <p:sldId id="371" r:id="rId41"/>
    <p:sldId id="372" r:id="rId42"/>
    <p:sldId id="373" r:id="rId43"/>
    <p:sldId id="374" r:id="rId44"/>
    <p:sldId id="375" r:id="rId45"/>
    <p:sldId id="376" r:id="rId46"/>
    <p:sldId id="384" r:id="rId47"/>
    <p:sldId id="377" r:id="rId48"/>
    <p:sldId id="378" r:id="rId49"/>
    <p:sldId id="379" r:id="rId50"/>
    <p:sldId id="380" r:id="rId51"/>
    <p:sldId id="381" r:id="rId52"/>
    <p:sldId id="383" r:id="rId53"/>
    <p:sldId id="385" r:id="rId54"/>
    <p:sldId id="363" r:id="rId5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0" d="100"/>
          <a:sy n="60" d="100"/>
        </p:scale>
        <p:origin x="-1656" y="-25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05E63B-EFB9-43F2-B4B1-C96696EAFA40}" type="datetimeFigureOut">
              <a:rPr lang="en-US" smtClean="0"/>
              <a:pPr/>
              <a:t>5/20/2020</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F7DEA9-A490-4C5F-8916-22F39019CFB3}"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396C260-48EB-4F2A-9FFE-E91DFD15DB83}" type="datetime1">
              <a:rPr lang="en-US" smtClean="0"/>
              <a:pPr/>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3A9130-2E94-4D2A-8551-156661ABEC2B}" type="datetime1">
              <a:rPr lang="en-US" smtClean="0"/>
              <a:pPr/>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13D19D-CF38-414F-A2B3-487A1CA37397}" type="datetime1">
              <a:rPr lang="en-US" smtClean="0"/>
              <a:pPr/>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74747D-AB4D-40BD-BC8B-34DDFCAEDE12}" type="datetime1">
              <a:rPr lang="en-US" smtClean="0"/>
              <a:pPr/>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F661C0-8492-4177-8D3D-DDEBA6C435B4}" type="datetime1">
              <a:rPr lang="en-US" smtClean="0"/>
              <a:pPr/>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7CC9CD5-AF89-493D-BF44-9DCEF8F34AE0}" type="datetime1">
              <a:rPr lang="en-US" smtClean="0"/>
              <a:pPr/>
              <a:t>5/20/2020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4ABC4D1-BDB4-42AE-BE55-12FBB9CEB74E}" type="datetime1">
              <a:rPr lang="en-US" smtClean="0"/>
              <a:pPr/>
              <a:t>5/20/2020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AD90312-86EB-4C73-81A0-0A54C3DBC663}" type="datetime1">
              <a:rPr lang="en-US" smtClean="0"/>
              <a:pPr/>
              <a:t>5/20/2020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6A9F59-79E0-479C-9A4F-DA02BBE8137C}" type="datetime1">
              <a:rPr lang="en-US" smtClean="0"/>
              <a:pPr/>
              <a:t>5/20/2020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50BB9A-7789-4BBD-A42D-90F27998D6A0}" type="datetime1">
              <a:rPr lang="en-US" smtClean="0"/>
              <a:pPr/>
              <a:t>5/20/2020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C2ED0D-D05A-4463-9EC1-DA350CDA3CF1}" type="datetime1">
              <a:rPr lang="en-US" smtClean="0"/>
              <a:pPr/>
              <a:t>5/20/2020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DF3C48-314A-4BE7-9450-CAE5B76F389C}" type="datetime1">
              <a:rPr lang="en-US" smtClean="0"/>
              <a:pPr/>
              <a:t>5/20/2020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4572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Rectangle 7"/>
          <p:cNvSpPr/>
          <p:nvPr/>
        </p:nvSpPr>
        <p:spPr>
          <a:xfrm>
            <a:off x="8686800" y="0"/>
            <a:ext cx="4572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Slide Number Placeholder 10"/>
          <p:cNvSpPr>
            <a:spLocks noGrp="1"/>
          </p:cNvSpPr>
          <p:nvPr>
            <p:ph type="sldNum" sz="quarter" idx="12"/>
          </p:nvPr>
        </p:nvSpPr>
        <p:spPr/>
        <p:txBody>
          <a:bodyPr/>
          <a:lstStyle/>
          <a:p>
            <a:fld id="{B6F15528-21DE-4FAA-801E-634DDDAF4B2B}" type="slidenum">
              <a:rPr lang="en-US" smtClean="0"/>
              <a:pPr/>
              <a:t>1</a:t>
            </a:fld>
            <a:endParaRPr lang="en-US"/>
          </a:p>
        </p:txBody>
      </p:sp>
      <p:sp>
        <p:nvSpPr>
          <p:cNvPr id="12" name="TextBox 11"/>
          <p:cNvSpPr txBox="1"/>
          <p:nvPr/>
        </p:nvSpPr>
        <p:spPr>
          <a:xfrm>
            <a:off x="1981200" y="5410200"/>
            <a:ext cx="5029200" cy="1354217"/>
          </a:xfrm>
          <a:prstGeom prst="rect">
            <a:avLst/>
          </a:prstGeom>
          <a:noFill/>
        </p:spPr>
        <p:txBody>
          <a:bodyPr wrap="square" rtlCol="0">
            <a:spAutoFit/>
          </a:bodyPr>
          <a:lstStyle/>
          <a:p>
            <a:pPr algn="ctr"/>
            <a:r>
              <a:rPr lang="en-US" sz="2800" b="1" dirty="0" smtClean="0"/>
              <a:t>Dr. </a:t>
            </a:r>
            <a:r>
              <a:rPr lang="en-US" sz="2800" b="1" dirty="0" err="1" smtClean="0"/>
              <a:t>Kalpeshkumar</a:t>
            </a:r>
            <a:r>
              <a:rPr lang="en-US" sz="2800" b="1" dirty="0" smtClean="0"/>
              <a:t> L  Gupta</a:t>
            </a:r>
          </a:p>
          <a:p>
            <a:pPr algn="ctr"/>
            <a:r>
              <a:rPr lang="en-US" dirty="0" smtClean="0"/>
              <a:t>Associate Professor of Law – </a:t>
            </a:r>
            <a:r>
              <a:rPr lang="en-US" dirty="0" err="1" smtClean="0"/>
              <a:t>Parul</a:t>
            </a:r>
            <a:r>
              <a:rPr lang="en-US" dirty="0" smtClean="0"/>
              <a:t> Institute of Law</a:t>
            </a:r>
          </a:p>
          <a:p>
            <a:pPr algn="ctr"/>
            <a:r>
              <a:rPr lang="en-US" dirty="0" smtClean="0"/>
              <a:t>kalpeshkumar.gupta90541@paruluniversity.ac.in</a:t>
            </a:r>
          </a:p>
          <a:p>
            <a:pPr algn="ctr"/>
            <a:r>
              <a:rPr lang="en-US" smtClean="0"/>
              <a:t>advocatekgupta@gmail.com</a:t>
            </a:r>
            <a:endParaRPr lang="en-US" dirty="0"/>
          </a:p>
        </p:txBody>
      </p:sp>
      <p:sp>
        <p:nvSpPr>
          <p:cNvPr id="13" name="Rectangle 12"/>
          <p:cNvSpPr/>
          <p:nvPr/>
        </p:nvSpPr>
        <p:spPr>
          <a:xfrm>
            <a:off x="1452207" y="685800"/>
            <a:ext cx="6154250" cy="923330"/>
          </a:xfrm>
          <a:prstGeom prst="rect">
            <a:avLst/>
          </a:prstGeom>
          <a:noFill/>
        </p:spPr>
        <p:txBody>
          <a:bodyPr wrap="none" lIns="91440" tIns="45720" rIns="91440" bIns="45720">
            <a:spAutoFit/>
          </a:bodyPr>
          <a:lstStyle/>
          <a:p>
            <a:pPr algn="ctr"/>
            <a:r>
              <a:rPr lang="en-US"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cs typeface="Calibri" pitchFamily="34" charset="0"/>
              </a:rPr>
              <a:t>Startup Terminology</a:t>
            </a:r>
            <a:endParaRPr lang="en-US"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itchFamily="34" charset="0"/>
              <a:cs typeface="Calibri" pitchFamily="34" charset="0"/>
            </a:endParaRPr>
          </a:p>
        </p:txBody>
      </p:sp>
      <p:pic>
        <p:nvPicPr>
          <p:cNvPr id="15" name="Picture 2" descr="C:\Users\parul\Desktop\Parul Logo.jpg"/>
          <p:cNvPicPr>
            <a:picLocks noChangeAspect="1" noChangeArrowheads="1"/>
          </p:cNvPicPr>
          <p:nvPr/>
        </p:nvPicPr>
        <p:blipFill>
          <a:blip r:embed="rId3"/>
          <a:srcRect/>
          <a:stretch>
            <a:fillRect/>
          </a:stretch>
        </p:blipFill>
        <p:spPr bwMode="auto">
          <a:xfrm>
            <a:off x="3581400" y="4343400"/>
            <a:ext cx="1828800" cy="1126087"/>
          </a:xfrm>
          <a:prstGeom prst="rect">
            <a:avLst/>
          </a:prstGeom>
          <a:noFill/>
        </p:spPr>
      </p:pic>
      <p:pic>
        <p:nvPicPr>
          <p:cNvPr id="32772" name="Picture 4" descr="Tips for launching a startup | Mogul"/>
          <p:cNvPicPr>
            <a:picLocks noChangeAspect="1" noChangeArrowheads="1"/>
          </p:cNvPicPr>
          <p:nvPr/>
        </p:nvPicPr>
        <p:blipFill>
          <a:blip r:embed="rId4"/>
          <a:srcRect t="8000" b="12000"/>
          <a:stretch>
            <a:fillRect/>
          </a:stretch>
        </p:blipFill>
        <p:spPr bwMode="auto">
          <a:xfrm>
            <a:off x="1676400" y="1752600"/>
            <a:ext cx="5715000" cy="22860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457200" y="457200"/>
            <a:ext cx="7848600" cy="18774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lvl="0" indent="-457200"/>
            <a:r>
              <a:rPr lang="en-IN" sz="2200" b="1" dirty="0" smtClean="0">
                <a:latin typeface="Bookman Old Style" pitchFamily="18" charset="0"/>
              </a:rPr>
              <a:t>    9. Value Proposition</a:t>
            </a:r>
          </a:p>
          <a:p>
            <a:pPr marL="457200" lvl="0" indent="-457200"/>
            <a:endParaRPr lang="en-IN" sz="2200" dirty="0" smtClean="0">
              <a:latin typeface="Bookman Old Style" pitchFamily="18" charset="0"/>
            </a:endParaRPr>
          </a:p>
          <a:p>
            <a:pPr marL="457200" lvl="0" indent="-457200" algn="just"/>
            <a:r>
              <a:rPr lang="en-IN" sz="2400" dirty="0" smtClean="0">
                <a:latin typeface="Bookman Old Style" pitchFamily="18" charset="0"/>
              </a:rPr>
              <a:t>     Value Proposition refers to that one unique feature of your business, product, or service that attracts consumers or users.</a:t>
            </a:r>
            <a:endParaRPr lang="en-IN" sz="2200" dirty="0" smtClean="0">
              <a:latin typeface="Bookman Old Style"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10</a:t>
            </a:fld>
            <a:endParaRPr lang="en-US"/>
          </a:p>
        </p:txBody>
      </p:sp>
      <p:sp>
        <p:nvSpPr>
          <p:cNvPr id="8" name="Rectangle 7"/>
          <p:cNvSpPr/>
          <p:nvPr/>
        </p:nvSpPr>
        <p:spPr>
          <a:xfrm>
            <a:off x="0" y="0"/>
            <a:ext cx="4572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8686800" y="0"/>
            <a:ext cx="4572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5">
                                            <p:txEl>
                                              <p:pRg st="0" end="0"/>
                                            </p:txEl>
                                          </p:spTgt>
                                        </p:tgtEl>
                                        <p:attrNameLst>
                                          <p:attrName>style.visibility</p:attrName>
                                        </p:attrNameLst>
                                      </p:cBhvr>
                                      <p:to>
                                        <p:strVal val="visible"/>
                                      </p:to>
                                    </p:set>
                                    <p:anim calcmode="lin" valueType="num">
                                      <p:cBhvr additive="base">
                                        <p:cTn id="7" dur="500" fill="hold"/>
                                        <p:tgtEl>
                                          <p:spTgt spid="102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5">
                                            <p:txEl>
                                              <p:pRg st="2" end="2"/>
                                            </p:txEl>
                                          </p:spTgt>
                                        </p:tgtEl>
                                        <p:attrNameLst>
                                          <p:attrName>style.visibility</p:attrName>
                                        </p:attrNameLst>
                                      </p:cBhvr>
                                      <p:to>
                                        <p:strVal val="visible"/>
                                      </p:to>
                                    </p:set>
                                    <p:anim calcmode="lin" valueType="num">
                                      <p:cBhvr additive="base">
                                        <p:cTn id="13" dur="500" fill="hold"/>
                                        <p:tgtEl>
                                          <p:spTgt spid="102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457200" y="457200"/>
            <a:ext cx="7696200" cy="40934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lvl="0" indent="-457200"/>
            <a:r>
              <a:rPr lang="en-IN" sz="2200" b="1" dirty="0" smtClean="0">
                <a:latin typeface="Bookman Old Style" pitchFamily="18" charset="0"/>
              </a:rPr>
              <a:t>     10. Angel Investor</a:t>
            </a:r>
          </a:p>
          <a:p>
            <a:pPr marL="457200" lvl="0" indent="-457200"/>
            <a:endParaRPr lang="en-IN" sz="2200" dirty="0" smtClean="0">
              <a:latin typeface="Bookman Old Style" pitchFamily="18" charset="0"/>
            </a:endParaRPr>
          </a:p>
          <a:p>
            <a:pPr marL="457200" lvl="0" indent="-457200" algn="just"/>
            <a:r>
              <a:rPr lang="en-IN" sz="2400" dirty="0" smtClean="0"/>
              <a:t>       </a:t>
            </a:r>
            <a:r>
              <a:rPr lang="en-IN" sz="2400" dirty="0" smtClean="0">
                <a:latin typeface="Bookman Old Style" pitchFamily="18" charset="0"/>
              </a:rPr>
              <a:t>An angel investor is a high net worth individual who puts their own finance into the growth of a small business in the early stage as seed funds for debt or equity ownership. They invest in the formative stages of the </a:t>
            </a:r>
            <a:r>
              <a:rPr lang="en-IN" sz="2400" dirty="0" err="1" smtClean="0">
                <a:latin typeface="Bookman Old Style" pitchFamily="18" charset="0"/>
              </a:rPr>
              <a:t>startup’s</a:t>
            </a:r>
            <a:r>
              <a:rPr lang="en-IN" sz="2400" dirty="0" smtClean="0">
                <a:latin typeface="Bookman Old Style" pitchFamily="18" charset="0"/>
              </a:rPr>
              <a:t> business and usually start contributing funds when the </a:t>
            </a:r>
            <a:r>
              <a:rPr lang="en-IN" sz="2400" dirty="0" err="1" smtClean="0">
                <a:latin typeface="Bookman Old Style" pitchFamily="18" charset="0"/>
              </a:rPr>
              <a:t>startup</a:t>
            </a:r>
            <a:r>
              <a:rPr lang="en-IN" sz="2400" dirty="0" smtClean="0">
                <a:latin typeface="Bookman Old Style" pitchFamily="18" charset="0"/>
              </a:rPr>
              <a:t> has something to present, such as a prototype of the product or service.</a:t>
            </a:r>
            <a:endParaRPr lang="en-IN" sz="2200" dirty="0" smtClean="0">
              <a:latin typeface="Bookman Old Style"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11</a:t>
            </a:fld>
            <a:endParaRPr lang="en-US"/>
          </a:p>
        </p:txBody>
      </p:sp>
      <p:sp>
        <p:nvSpPr>
          <p:cNvPr id="8" name="Rectangle 7"/>
          <p:cNvSpPr/>
          <p:nvPr/>
        </p:nvSpPr>
        <p:spPr>
          <a:xfrm>
            <a:off x="0" y="0"/>
            <a:ext cx="4572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8686800" y="0"/>
            <a:ext cx="4572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5">
                                            <p:txEl>
                                              <p:pRg st="0" end="0"/>
                                            </p:txEl>
                                          </p:spTgt>
                                        </p:tgtEl>
                                        <p:attrNameLst>
                                          <p:attrName>style.visibility</p:attrName>
                                        </p:attrNameLst>
                                      </p:cBhvr>
                                      <p:to>
                                        <p:strVal val="visible"/>
                                      </p:to>
                                    </p:set>
                                    <p:anim calcmode="lin" valueType="num">
                                      <p:cBhvr additive="base">
                                        <p:cTn id="7" dur="500" fill="hold"/>
                                        <p:tgtEl>
                                          <p:spTgt spid="102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5">
                                            <p:txEl>
                                              <p:pRg st="2" end="2"/>
                                            </p:txEl>
                                          </p:spTgt>
                                        </p:tgtEl>
                                        <p:attrNameLst>
                                          <p:attrName>style.visibility</p:attrName>
                                        </p:attrNameLst>
                                      </p:cBhvr>
                                      <p:to>
                                        <p:strVal val="visible"/>
                                      </p:to>
                                    </p:set>
                                    <p:anim calcmode="lin" valueType="num">
                                      <p:cBhvr additive="base">
                                        <p:cTn id="13" dur="500" fill="hold"/>
                                        <p:tgtEl>
                                          <p:spTgt spid="102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533400" y="457200"/>
            <a:ext cx="7696200" cy="33547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lvl="0" indent="-457200"/>
            <a:r>
              <a:rPr lang="en-IN" sz="2200" b="1" dirty="0" smtClean="0">
                <a:latin typeface="Bookman Old Style" pitchFamily="18" charset="0"/>
              </a:rPr>
              <a:t>    11. Incubator</a:t>
            </a:r>
          </a:p>
          <a:p>
            <a:pPr marL="457200" lvl="0" indent="-457200"/>
            <a:endParaRPr lang="en-IN" sz="2200" dirty="0" smtClean="0">
              <a:latin typeface="Bookman Old Style" pitchFamily="18" charset="0"/>
            </a:endParaRPr>
          </a:p>
          <a:p>
            <a:pPr marL="457200" lvl="0" indent="-457200" algn="just"/>
            <a:r>
              <a:rPr lang="en-IN" sz="2400" dirty="0" smtClean="0">
                <a:latin typeface="Bookman Old Style" pitchFamily="18" charset="0"/>
              </a:rPr>
              <a:t>     </a:t>
            </a:r>
            <a:r>
              <a:rPr lang="en-IN" sz="2400" dirty="0" err="1" smtClean="0">
                <a:latin typeface="Bookman Old Style" pitchFamily="18" charset="0"/>
              </a:rPr>
              <a:t>Startup</a:t>
            </a:r>
            <a:r>
              <a:rPr lang="en-IN" sz="2400" dirty="0" smtClean="0">
                <a:latin typeface="Bookman Old Style" pitchFamily="18" charset="0"/>
              </a:rPr>
              <a:t> incubators are groups that support chosen entrepreneurs and/or their businesses with mentorship and funding. In exchange, the incubator takes an equity stake in the company. Increasingly popular and competitive in the tech world, incubators have been touted as the new business schools.</a:t>
            </a:r>
            <a:endParaRPr lang="en-IN" sz="2200" dirty="0" smtClean="0">
              <a:latin typeface="Bookman Old Style"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12</a:t>
            </a:fld>
            <a:endParaRPr lang="en-US"/>
          </a:p>
        </p:txBody>
      </p:sp>
      <p:sp>
        <p:nvSpPr>
          <p:cNvPr id="8" name="Rectangle 7"/>
          <p:cNvSpPr/>
          <p:nvPr/>
        </p:nvSpPr>
        <p:spPr>
          <a:xfrm>
            <a:off x="0" y="0"/>
            <a:ext cx="4572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8686800" y="0"/>
            <a:ext cx="4572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5">
                                            <p:txEl>
                                              <p:pRg st="0" end="0"/>
                                            </p:txEl>
                                          </p:spTgt>
                                        </p:tgtEl>
                                        <p:attrNameLst>
                                          <p:attrName>style.visibility</p:attrName>
                                        </p:attrNameLst>
                                      </p:cBhvr>
                                      <p:to>
                                        <p:strVal val="visible"/>
                                      </p:to>
                                    </p:set>
                                    <p:anim calcmode="lin" valueType="num">
                                      <p:cBhvr additive="base">
                                        <p:cTn id="7" dur="500" fill="hold"/>
                                        <p:tgtEl>
                                          <p:spTgt spid="102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5">
                                            <p:txEl>
                                              <p:pRg st="2" end="2"/>
                                            </p:txEl>
                                          </p:spTgt>
                                        </p:tgtEl>
                                        <p:attrNameLst>
                                          <p:attrName>style.visibility</p:attrName>
                                        </p:attrNameLst>
                                      </p:cBhvr>
                                      <p:to>
                                        <p:strVal val="visible"/>
                                      </p:to>
                                    </p:set>
                                    <p:anim calcmode="lin" valueType="num">
                                      <p:cBhvr additive="base">
                                        <p:cTn id="13" dur="500" fill="hold"/>
                                        <p:tgtEl>
                                          <p:spTgt spid="102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533400" y="457200"/>
            <a:ext cx="7772400" cy="33547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lvl="0" indent="-457200"/>
            <a:r>
              <a:rPr lang="en-IN" sz="2200" b="1" dirty="0" smtClean="0">
                <a:latin typeface="Bookman Old Style" pitchFamily="18" charset="0"/>
              </a:rPr>
              <a:t>    12. Venture Capitalist</a:t>
            </a:r>
          </a:p>
          <a:p>
            <a:pPr marL="457200" lvl="0" indent="-457200"/>
            <a:endParaRPr lang="en-IN" sz="2200" dirty="0" smtClean="0">
              <a:latin typeface="Bookman Old Style" pitchFamily="18" charset="0"/>
            </a:endParaRPr>
          </a:p>
          <a:p>
            <a:pPr marL="457200" lvl="0" indent="-457200" algn="just"/>
            <a:r>
              <a:rPr lang="en-IN" sz="2400" dirty="0" smtClean="0">
                <a:latin typeface="Bookman Old Style" pitchFamily="18" charset="0"/>
              </a:rPr>
              <a:t>     A venture capitalist is one who is part of a limited partnership who is investing in the </a:t>
            </a:r>
            <a:r>
              <a:rPr lang="en-IN" sz="2400" dirty="0" err="1" smtClean="0">
                <a:latin typeface="Bookman Old Style" pitchFamily="18" charset="0"/>
              </a:rPr>
              <a:t>startup</a:t>
            </a:r>
            <a:r>
              <a:rPr lang="en-IN" sz="2400" dirty="0" smtClean="0">
                <a:latin typeface="Bookman Old Style" pitchFamily="18" charset="0"/>
              </a:rPr>
              <a:t> in the form of venture capital funds. They enter in the later stages of development for a portion of equity or debt ownership in an effort to advance the growth of the company by developing its market share.</a:t>
            </a:r>
            <a:endParaRPr lang="en-IN" sz="2200" dirty="0" smtClean="0">
              <a:latin typeface="Bookman Old Style"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13</a:t>
            </a:fld>
            <a:endParaRPr lang="en-US"/>
          </a:p>
        </p:txBody>
      </p:sp>
      <p:sp>
        <p:nvSpPr>
          <p:cNvPr id="8" name="Rectangle 7"/>
          <p:cNvSpPr/>
          <p:nvPr/>
        </p:nvSpPr>
        <p:spPr>
          <a:xfrm>
            <a:off x="0" y="0"/>
            <a:ext cx="4572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8686800" y="0"/>
            <a:ext cx="4572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5">
                                            <p:txEl>
                                              <p:pRg st="0" end="0"/>
                                            </p:txEl>
                                          </p:spTgt>
                                        </p:tgtEl>
                                        <p:attrNameLst>
                                          <p:attrName>style.visibility</p:attrName>
                                        </p:attrNameLst>
                                      </p:cBhvr>
                                      <p:to>
                                        <p:strVal val="visible"/>
                                      </p:to>
                                    </p:set>
                                    <p:anim calcmode="lin" valueType="num">
                                      <p:cBhvr additive="base">
                                        <p:cTn id="7" dur="500" fill="hold"/>
                                        <p:tgtEl>
                                          <p:spTgt spid="102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5">
                                            <p:txEl>
                                              <p:pRg st="2" end="2"/>
                                            </p:txEl>
                                          </p:spTgt>
                                        </p:tgtEl>
                                        <p:attrNameLst>
                                          <p:attrName>style.visibility</p:attrName>
                                        </p:attrNameLst>
                                      </p:cBhvr>
                                      <p:to>
                                        <p:strVal val="visible"/>
                                      </p:to>
                                    </p:set>
                                    <p:anim calcmode="lin" valueType="num">
                                      <p:cBhvr additive="base">
                                        <p:cTn id="13" dur="500" fill="hold"/>
                                        <p:tgtEl>
                                          <p:spTgt spid="102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762000" y="457200"/>
            <a:ext cx="7467600" cy="40626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lvl="0" indent="-457200"/>
            <a:r>
              <a:rPr lang="en-IN" sz="2200" b="1" dirty="0" smtClean="0">
                <a:latin typeface="Bookman Old Style" pitchFamily="18" charset="0"/>
              </a:rPr>
              <a:t>13. Non Disclosure Agreement</a:t>
            </a:r>
          </a:p>
          <a:p>
            <a:pPr marL="457200" lvl="0" indent="-457200"/>
            <a:endParaRPr lang="en-IN" sz="2200" dirty="0" smtClean="0">
              <a:latin typeface="Bookman Old Style" pitchFamily="18" charset="0"/>
            </a:endParaRPr>
          </a:p>
          <a:p>
            <a:pPr algn="just" fontAlgn="base"/>
            <a:r>
              <a:rPr lang="en-IN" sz="2400" dirty="0" smtClean="0">
                <a:latin typeface="Bookman Old Style" pitchFamily="18" charset="0"/>
              </a:rPr>
              <a:t>A legal document that protects a </a:t>
            </a:r>
            <a:r>
              <a:rPr lang="en-IN" sz="2400" dirty="0" err="1" smtClean="0">
                <a:latin typeface="Bookman Old Style" pitchFamily="18" charset="0"/>
              </a:rPr>
              <a:t>startup’s</a:t>
            </a:r>
            <a:r>
              <a:rPr lang="en-IN" sz="2400" dirty="0" smtClean="0">
                <a:latin typeface="Bookman Old Style" pitchFamily="18" charset="0"/>
              </a:rPr>
              <a:t> secrets by holding employees responsible to pay damages for leaking them. NDAs can be used to protect things like proprietary code, formulas, or customer information. You can have a “one party” NDA where one side is receiving confidential information from the other, or a mutual NDA for both parties.</a:t>
            </a:r>
          </a:p>
          <a:p>
            <a:pPr marL="457200" lvl="0" indent="-457200" algn="just"/>
            <a:endParaRPr lang="en-IN" sz="2200" dirty="0" smtClean="0">
              <a:latin typeface="Bookman Old Style"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14</a:t>
            </a:fld>
            <a:endParaRPr lang="en-US"/>
          </a:p>
        </p:txBody>
      </p:sp>
      <p:sp>
        <p:nvSpPr>
          <p:cNvPr id="8" name="Rectangle 7"/>
          <p:cNvSpPr/>
          <p:nvPr/>
        </p:nvSpPr>
        <p:spPr>
          <a:xfrm>
            <a:off x="0" y="0"/>
            <a:ext cx="4572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8686800" y="0"/>
            <a:ext cx="4572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5">
                                            <p:txEl>
                                              <p:pRg st="0" end="0"/>
                                            </p:txEl>
                                          </p:spTgt>
                                        </p:tgtEl>
                                        <p:attrNameLst>
                                          <p:attrName>style.visibility</p:attrName>
                                        </p:attrNameLst>
                                      </p:cBhvr>
                                      <p:to>
                                        <p:strVal val="visible"/>
                                      </p:to>
                                    </p:set>
                                    <p:anim calcmode="lin" valueType="num">
                                      <p:cBhvr additive="base">
                                        <p:cTn id="7" dur="500" fill="hold"/>
                                        <p:tgtEl>
                                          <p:spTgt spid="102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5">
                                            <p:txEl>
                                              <p:pRg st="2" end="2"/>
                                            </p:txEl>
                                          </p:spTgt>
                                        </p:tgtEl>
                                        <p:attrNameLst>
                                          <p:attrName>style.visibility</p:attrName>
                                        </p:attrNameLst>
                                      </p:cBhvr>
                                      <p:to>
                                        <p:strVal val="visible"/>
                                      </p:to>
                                    </p:set>
                                    <p:anim calcmode="lin" valueType="num">
                                      <p:cBhvr additive="base">
                                        <p:cTn id="13" dur="500" fill="hold"/>
                                        <p:tgtEl>
                                          <p:spTgt spid="102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762000" y="457200"/>
            <a:ext cx="7467600" cy="33547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lvl="0" indent="-457200"/>
            <a:r>
              <a:rPr lang="en-IN" sz="2200" b="1" dirty="0" smtClean="0">
                <a:latin typeface="Bookman Old Style" pitchFamily="18" charset="0"/>
              </a:rPr>
              <a:t>14. Exit Strategy</a:t>
            </a:r>
          </a:p>
          <a:p>
            <a:pPr marL="457200" lvl="0" indent="-457200"/>
            <a:endParaRPr lang="en-IN" sz="2200" dirty="0" smtClean="0">
              <a:latin typeface="Bookman Old Style" pitchFamily="18" charset="0"/>
            </a:endParaRPr>
          </a:p>
          <a:p>
            <a:pPr algn="just" fontAlgn="base"/>
            <a:r>
              <a:rPr lang="en-IN" sz="2400" dirty="0" smtClean="0">
                <a:latin typeface="Bookman Old Style" pitchFamily="18" charset="0"/>
              </a:rPr>
              <a:t>The way you envision getting money out of your company. It’s another way of thinking about your future plans for the company. Either you want to sell it, get acquired (or </a:t>
            </a:r>
            <a:r>
              <a:rPr lang="en-IN" sz="2400" dirty="0" err="1" smtClean="0">
                <a:latin typeface="Bookman Old Style" pitchFamily="18" charset="0"/>
              </a:rPr>
              <a:t>acqui</a:t>
            </a:r>
            <a:r>
              <a:rPr lang="en-IN" sz="2400" dirty="0" smtClean="0">
                <a:latin typeface="Bookman Old Style" pitchFamily="18" charset="0"/>
              </a:rPr>
              <a:t>-hire), merge with another company, go public, or liquidate the business completely. Having this answer now will keep you a step ahead.</a:t>
            </a:r>
            <a:endParaRPr lang="en-IN" sz="2200" dirty="0" smtClean="0">
              <a:latin typeface="Bookman Old Style"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15</a:t>
            </a:fld>
            <a:endParaRPr lang="en-US"/>
          </a:p>
        </p:txBody>
      </p:sp>
      <p:sp>
        <p:nvSpPr>
          <p:cNvPr id="8" name="Rectangle 7"/>
          <p:cNvSpPr/>
          <p:nvPr/>
        </p:nvSpPr>
        <p:spPr>
          <a:xfrm>
            <a:off x="0" y="0"/>
            <a:ext cx="4572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8686800" y="0"/>
            <a:ext cx="4572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5">
                                            <p:txEl>
                                              <p:pRg st="0" end="0"/>
                                            </p:txEl>
                                          </p:spTgt>
                                        </p:tgtEl>
                                        <p:attrNameLst>
                                          <p:attrName>style.visibility</p:attrName>
                                        </p:attrNameLst>
                                      </p:cBhvr>
                                      <p:to>
                                        <p:strVal val="visible"/>
                                      </p:to>
                                    </p:set>
                                    <p:anim calcmode="lin" valueType="num">
                                      <p:cBhvr additive="base">
                                        <p:cTn id="7" dur="500" fill="hold"/>
                                        <p:tgtEl>
                                          <p:spTgt spid="102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5">
                                            <p:txEl>
                                              <p:pRg st="2" end="2"/>
                                            </p:txEl>
                                          </p:spTgt>
                                        </p:tgtEl>
                                        <p:attrNameLst>
                                          <p:attrName>style.visibility</p:attrName>
                                        </p:attrNameLst>
                                      </p:cBhvr>
                                      <p:to>
                                        <p:strVal val="visible"/>
                                      </p:to>
                                    </p:set>
                                    <p:anim calcmode="lin" valueType="num">
                                      <p:cBhvr additive="base">
                                        <p:cTn id="13" dur="500" fill="hold"/>
                                        <p:tgtEl>
                                          <p:spTgt spid="102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762000" y="457200"/>
            <a:ext cx="7467600" cy="15081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lvl="0" indent="-457200"/>
            <a:r>
              <a:rPr lang="en-IN" sz="2200" b="1" dirty="0" smtClean="0">
                <a:latin typeface="Bookman Old Style" pitchFamily="18" charset="0"/>
              </a:rPr>
              <a:t>15. Burn Rate</a:t>
            </a:r>
          </a:p>
          <a:p>
            <a:pPr marL="457200" lvl="0" indent="-457200"/>
            <a:endParaRPr lang="en-IN" sz="2200" dirty="0" smtClean="0">
              <a:latin typeface="Bookman Old Style" pitchFamily="18" charset="0"/>
            </a:endParaRPr>
          </a:p>
          <a:p>
            <a:pPr algn="just" fontAlgn="base"/>
            <a:r>
              <a:rPr lang="en-IN" sz="2400" dirty="0" smtClean="0">
                <a:latin typeface="Bookman Old Style" pitchFamily="18" charset="0"/>
              </a:rPr>
              <a:t>Burn Rate means the amount the </a:t>
            </a:r>
            <a:r>
              <a:rPr lang="en-IN" sz="2400" dirty="0" err="1" smtClean="0">
                <a:latin typeface="Bookman Old Style" pitchFamily="18" charset="0"/>
              </a:rPr>
              <a:t>startup</a:t>
            </a:r>
            <a:r>
              <a:rPr lang="en-IN" sz="2400" dirty="0" smtClean="0">
                <a:latin typeface="Bookman Old Style" pitchFamily="18" charset="0"/>
              </a:rPr>
              <a:t> will spend over a predetermined period.</a:t>
            </a:r>
            <a:endParaRPr lang="en-IN" sz="2200" dirty="0" smtClean="0">
              <a:latin typeface="Bookman Old Style"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16</a:t>
            </a:fld>
            <a:endParaRPr lang="en-US"/>
          </a:p>
        </p:txBody>
      </p:sp>
      <p:sp>
        <p:nvSpPr>
          <p:cNvPr id="8" name="Rectangle 7"/>
          <p:cNvSpPr/>
          <p:nvPr/>
        </p:nvSpPr>
        <p:spPr>
          <a:xfrm>
            <a:off x="0" y="0"/>
            <a:ext cx="4572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8686800" y="0"/>
            <a:ext cx="4572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5">
                                            <p:txEl>
                                              <p:pRg st="0" end="0"/>
                                            </p:txEl>
                                          </p:spTgt>
                                        </p:tgtEl>
                                        <p:attrNameLst>
                                          <p:attrName>style.visibility</p:attrName>
                                        </p:attrNameLst>
                                      </p:cBhvr>
                                      <p:to>
                                        <p:strVal val="visible"/>
                                      </p:to>
                                    </p:set>
                                    <p:anim calcmode="lin" valueType="num">
                                      <p:cBhvr additive="base">
                                        <p:cTn id="7" dur="500" fill="hold"/>
                                        <p:tgtEl>
                                          <p:spTgt spid="102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5">
                                            <p:txEl>
                                              <p:pRg st="2" end="2"/>
                                            </p:txEl>
                                          </p:spTgt>
                                        </p:tgtEl>
                                        <p:attrNameLst>
                                          <p:attrName>style.visibility</p:attrName>
                                        </p:attrNameLst>
                                      </p:cBhvr>
                                      <p:to>
                                        <p:strVal val="visible"/>
                                      </p:to>
                                    </p:set>
                                    <p:anim calcmode="lin" valueType="num">
                                      <p:cBhvr additive="base">
                                        <p:cTn id="13" dur="500" fill="hold"/>
                                        <p:tgtEl>
                                          <p:spTgt spid="102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762000" y="457200"/>
            <a:ext cx="746760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lvl="0" indent="-457200"/>
            <a:r>
              <a:rPr lang="en-IN" sz="2200" b="1" dirty="0" smtClean="0">
                <a:latin typeface="Bookman Old Style" pitchFamily="18" charset="0"/>
              </a:rPr>
              <a:t>16. Crowd Funding</a:t>
            </a:r>
          </a:p>
          <a:p>
            <a:pPr marL="457200" lvl="0" indent="-457200"/>
            <a:endParaRPr lang="en-IN" sz="2200" dirty="0" smtClean="0">
              <a:latin typeface="Bookman Old Style" pitchFamily="18" charset="0"/>
            </a:endParaRPr>
          </a:p>
          <a:p>
            <a:pPr algn="just" fontAlgn="base"/>
            <a:r>
              <a:rPr lang="en-IN" sz="2400" dirty="0" smtClean="0">
                <a:latin typeface="Bookman Old Style" pitchFamily="18" charset="0"/>
              </a:rPr>
              <a:t>A new funding model that allows entrepreneurs to raise money from a large group of backers or angel investors without necessarily going through the venture capital route.</a:t>
            </a:r>
            <a:endParaRPr lang="en-IN" sz="2200" dirty="0" smtClean="0">
              <a:latin typeface="Bookman Old Style"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17</a:t>
            </a:fld>
            <a:endParaRPr lang="en-US"/>
          </a:p>
        </p:txBody>
      </p:sp>
      <p:sp>
        <p:nvSpPr>
          <p:cNvPr id="8" name="Rectangle 7"/>
          <p:cNvSpPr/>
          <p:nvPr/>
        </p:nvSpPr>
        <p:spPr>
          <a:xfrm>
            <a:off x="0" y="0"/>
            <a:ext cx="4572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8686800" y="0"/>
            <a:ext cx="4572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5">
                                            <p:txEl>
                                              <p:pRg st="0" end="0"/>
                                            </p:txEl>
                                          </p:spTgt>
                                        </p:tgtEl>
                                        <p:attrNameLst>
                                          <p:attrName>style.visibility</p:attrName>
                                        </p:attrNameLst>
                                      </p:cBhvr>
                                      <p:to>
                                        <p:strVal val="visible"/>
                                      </p:to>
                                    </p:set>
                                    <p:anim calcmode="lin" valueType="num">
                                      <p:cBhvr additive="base">
                                        <p:cTn id="7" dur="500" fill="hold"/>
                                        <p:tgtEl>
                                          <p:spTgt spid="102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5">
                                            <p:txEl>
                                              <p:pRg st="2" end="2"/>
                                            </p:txEl>
                                          </p:spTgt>
                                        </p:tgtEl>
                                        <p:attrNameLst>
                                          <p:attrName>style.visibility</p:attrName>
                                        </p:attrNameLst>
                                      </p:cBhvr>
                                      <p:to>
                                        <p:strVal val="visible"/>
                                      </p:to>
                                    </p:set>
                                    <p:anim calcmode="lin" valueType="num">
                                      <p:cBhvr additive="base">
                                        <p:cTn id="13" dur="500" fill="hold"/>
                                        <p:tgtEl>
                                          <p:spTgt spid="102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762000" y="457200"/>
            <a:ext cx="7467600" cy="18774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lvl="0" indent="-457200"/>
            <a:r>
              <a:rPr lang="en-IN" sz="2200" b="1" dirty="0" smtClean="0">
                <a:latin typeface="Bookman Old Style" pitchFamily="18" charset="0"/>
              </a:rPr>
              <a:t>17. </a:t>
            </a:r>
            <a:r>
              <a:rPr lang="en-IN" sz="2200" b="1" dirty="0" err="1" smtClean="0">
                <a:latin typeface="Bookman Old Style" pitchFamily="18" charset="0"/>
              </a:rPr>
              <a:t>RoI</a:t>
            </a:r>
            <a:r>
              <a:rPr lang="en-IN" sz="2200" b="1" dirty="0" smtClean="0">
                <a:latin typeface="Bookman Old Style" pitchFamily="18" charset="0"/>
              </a:rPr>
              <a:t> (Return on Investment)</a:t>
            </a:r>
          </a:p>
          <a:p>
            <a:pPr marL="457200" lvl="0" indent="-457200"/>
            <a:endParaRPr lang="en-IN" sz="2200" dirty="0" smtClean="0">
              <a:latin typeface="Bookman Old Style" pitchFamily="18" charset="0"/>
            </a:endParaRPr>
          </a:p>
          <a:p>
            <a:pPr algn="just" fontAlgn="base"/>
            <a:r>
              <a:rPr lang="en-IN" sz="2400" dirty="0" smtClean="0">
                <a:latin typeface="Bookman Old Style" pitchFamily="18" charset="0"/>
              </a:rPr>
              <a:t>Every </a:t>
            </a:r>
            <a:r>
              <a:rPr lang="en-IN" sz="2400" dirty="0" err="1" smtClean="0">
                <a:latin typeface="Bookman Old Style" pitchFamily="18" charset="0"/>
              </a:rPr>
              <a:t>startup</a:t>
            </a:r>
            <a:r>
              <a:rPr lang="en-IN" sz="2400" dirty="0" smtClean="0">
                <a:latin typeface="Bookman Old Style" pitchFamily="18" charset="0"/>
              </a:rPr>
              <a:t> expects a return on investments in time and money whether it is on marketing, hiring, acquisitions or other initiatives.</a:t>
            </a:r>
            <a:endParaRPr lang="en-IN" sz="2200" dirty="0" smtClean="0">
              <a:latin typeface="Bookman Old Style"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18</a:t>
            </a:fld>
            <a:endParaRPr lang="en-US"/>
          </a:p>
        </p:txBody>
      </p:sp>
      <p:sp>
        <p:nvSpPr>
          <p:cNvPr id="8" name="Rectangle 7"/>
          <p:cNvSpPr/>
          <p:nvPr/>
        </p:nvSpPr>
        <p:spPr>
          <a:xfrm>
            <a:off x="0" y="0"/>
            <a:ext cx="4572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8686800" y="0"/>
            <a:ext cx="4572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5">
                                            <p:txEl>
                                              <p:pRg st="0" end="0"/>
                                            </p:txEl>
                                          </p:spTgt>
                                        </p:tgtEl>
                                        <p:attrNameLst>
                                          <p:attrName>style.visibility</p:attrName>
                                        </p:attrNameLst>
                                      </p:cBhvr>
                                      <p:to>
                                        <p:strVal val="visible"/>
                                      </p:to>
                                    </p:set>
                                    <p:anim calcmode="lin" valueType="num">
                                      <p:cBhvr additive="base">
                                        <p:cTn id="7" dur="500" fill="hold"/>
                                        <p:tgtEl>
                                          <p:spTgt spid="102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5">
                                            <p:txEl>
                                              <p:pRg st="2" end="2"/>
                                            </p:txEl>
                                          </p:spTgt>
                                        </p:tgtEl>
                                        <p:attrNameLst>
                                          <p:attrName>style.visibility</p:attrName>
                                        </p:attrNameLst>
                                      </p:cBhvr>
                                      <p:to>
                                        <p:strVal val="visible"/>
                                      </p:to>
                                    </p:set>
                                    <p:anim calcmode="lin" valueType="num">
                                      <p:cBhvr additive="base">
                                        <p:cTn id="13" dur="500" fill="hold"/>
                                        <p:tgtEl>
                                          <p:spTgt spid="102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762000" y="457200"/>
            <a:ext cx="7467600" cy="261610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lvl="0" indent="-457200"/>
            <a:r>
              <a:rPr lang="en-IN" sz="2200" b="1" dirty="0" smtClean="0">
                <a:latin typeface="Bookman Old Style" pitchFamily="18" charset="0"/>
              </a:rPr>
              <a:t>18. Term Sheet</a:t>
            </a:r>
          </a:p>
          <a:p>
            <a:pPr marL="457200" lvl="0" indent="-457200"/>
            <a:endParaRPr lang="en-IN" sz="2200" dirty="0" smtClean="0">
              <a:latin typeface="Bookman Old Style" pitchFamily="18" charset="0"/>
            </a:endParaRPr>
          </a:p>
          <a:p>
            <a:pPr algn="just" fontAlgn="base"/>
            <a:r>
              <a:rPr lang="en-IN" sz="2400" dirty="0" smtClean="0">
                <a:latin typeface="Bookman Old Style" pitchFamily="18" charset="0"/>
              </a:rPr>
              <a:t>Upon interest between investors and founders, a term sheet is used to outline the terms of the investment. Term sheets don’t guarantee an investment. They’re also used as a starting point for negotiations.</a:t>
            </a:r>
            <a:endParaRPr lang="en-IN" sz="2200" dirty="0" smtClean="0">
              <a:latin typeface="Bookman Old Style"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19</a:t>
            </a:fld>
            <a:endParaRPr lang="en-US"/>
          </a:p>
        </p:txBody>
      </p:sp>
      <p:sp>
        <p:nvSpPr>
          <p:cNvPr id="8" name="Rectangle 7"/>
          <p:cNvSpPr/>
          <p:nvPr/>
        </p:nvSpPr>
        <p:spPr>
          <a:xfrm>
            <a:off x="0" y="0"/>
            <a:ext cx="4572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8686800" y="0"/>
            <a:ext cx="4572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5">
                                            <p:txEl>
                                              <p:pRg st="0" end="0"/>
                                            </p:txEl>
                                          </p:spTgt>
                                        </p:tgtEl>
                                        <p:attrNameLst>
                                          <p:attrName>style.visibility</p:attrName>
                                        </p:attrNameLst>
                                      </p:cBhvr>
                                      <p:to>
                                        <p:strVal val="visible"/>
                                      </p:to>
                                    </p:set>
                                    <p:anim calcmode="lin" valueType="num">
                                      <p:cBhvr additive="base">
                                        <p:cTn id="7" dur="500" fill="hold"/>
                                        <p:tgtEl>
                                          <p:spTgt spid="102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533400" y="457200"/>
            <a:ext cx="7696200" cy="33547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lvl="0" indent="-457200"/>
            <a:r>
              <a:rPr lang="en-IN" sz="2200" b="1" dirty="0" smtClean="0">
                <a:latin typeface="Bookman Old Style" pitchFamily="18" charset="0"/>
              </a:rPr>
              <a:t>    1. Bootstrapping</a:t>
            </a:r>
          </a:p>
          <a:p>
            <a:pPr marL="457200" lvl="0" indent="-457200"/>
            <a:endParaRPr lang="en-IN" sz="2200" dirty="0" smtClean="0">
              <a:latin typeface="Bookman Old Style" pitchFamily="18" charset="0"/>
            </a:endParaRPr>
          </a:p>
          <a:p>
            <a:pPr marL="457200" lvl="0" indent="-457200" algn="just"/>
            <a:r>
              <a:rPr lang="en-IN" sz="2400" dirty="0" smtClean="0"/>
              <a:t>      </a:t>
            </a:r>
            <a:r>
              <a:rPr lang="en-IN" sz="2400" dirty="0" smtClean="0">
                <a:latin typeface="Bookman Old Style" pitchFamily="18" charset="0"/>
              </a:rPr>
              <a:t>Bootstrapping is building a company from the ground up with nothing but personal savings and, with luck, the cash coming in from the first sales. The term is also used as a noun: A bootstrap is a business launched by an entrepreneur with little or no outside cash or other support.</a:t>
            </a:r>
            <a:endParaRPr lang="en-IN" sz="2200" dirty="0" smtClean="0">
              <a:latin typeface="Bookman Old Style"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2</a:t>
            </a:fld>
            <a:endParaRPr lang="en-US"/>
          </a:p>
        </p:txBody>
      </p:sp>
      <p:sp>
        <p:nvSpPr>
          <p:cNvPr id="10" name="Rectangle 9"/>
          <p:cNvSpPr/>
          <p:nvPr/>
        </p:nvSpPr>
        <p:spPr>
          <a:xfrm>
            <a:off x="0" y="0"/>
            <a:ext cx="4572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p:cNvSpPr/>
          <p:nvPr/>
        </p:nvSpPr>
        <p:spPr>
          <a:xfrm>
            <a:off x="8686800" y="0"/>
            <a:ext cx="4572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5">
                                            <p:txEl>
                                              <p:pRg st="0" end="0"/>
                                            </p:txEl>
                                          </p:spTgt>
                                        </p:tgtEl>
                                        <p:attrNameLst>
                                          <p:attrName>style.visibility</p:attrName>
                                        </p:attrNameLst>
                                      </p:cBhvr>
                                      <p:to>
                                        <p:strVal val="visible"/>
                                      </p:to>
                                    </p:set>
                                    <p:anim calcmode="lin" valueType="num">
                                      <p:cBhvr additive="base">
                                        <p:cTn id="7" dur="500" fill="hold"/>
                                        <p:tgtEl>
                                          <p:spTgt spid="102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5">
                                            <p:txEl>
                                              <p:pRg st="2" end="2"/>
                                            </p:txEl>
                                          </p:spTgt>
                                        </p:tgtEl>
                                        <p:attrNameLst>
                                          <p:attrName>style.visibility</p:attrName>
                                        </p:attrNameLst>
                                      </p:cBhvr>
                                      <p:to>
                                        <p:strVal val="visible"/>
                                      </p:to>
                                    </p:set>
                                    <p:anim calcmode="lin" valueType="num">
                                      <p:cBhvr additive="base">
                                        <p:cTn id="13" dur="500" fill="hold"/>
                                        <p:tgtEl>
                                          <p:spTgt spid="102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762000" y="457200"/>
            <a:ext cx="7467600" cy="261610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lvl="0" indent="-457200"/>
            <a:r>
              <a:rPr lang="en-IN" sz="2200" b="1" dirty="0" smtClean="0">
                <a:latin typeface="Bookman Old Style" pitchFamily="18" charset="0"/>
              </a:rPr>
              <a:t>19. Case Flow</a:t>
            </a:r>
          </a:p>
          <a:p>
            <a:pPr marL="457200" lvl="0" indent="-457200"/>
            <a:endParaRPr lang="en-IN" sz="2200" dirty="0" smtClean="0">
              <a:latin typeface="Bookman Old Style" pitchFamily="18" charset="0"/>
            </a:endParaRPr>
          </a:p>
          <a:p>
            <a:pPr algn="just" fontAlgn="base"/>
            <a:r>
              <a:rPr lang="en-IN" sz="2400" dirty="0" smtClean="0">
                <a:latin typeface="Bookman Old Style" pitchFamily="18" charset="0"/>
              </a:rPr>
              <a:t>The amount of money flowing in and out of the business. Free cash flow is the amount left in the business after paying expenditures. Free cash flow is used as a profitability measure of the business.</a:t>
            </a:r>
            <a:endParaRPr lang="en-IN" sz="2200" dirty="0" smtClean="0">
              <a:latin typeface="Bookman Old Style"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20</a:t>
            </a:fld>
            <a:endParaRPr lang="en-US"/>
          </a:p>
        </p:txBody>
      </p:sp>
      <p:sp>
        <p:nvSpPr>
          <p:cNvPr id="8" name="Rectangle 7"/>
          <p:cNvSpPr/>
          <p:nvPr/>
        </p:nvSpPr>
        <p:spPr>
          <a:xfrm>
            <a:off x="0" y="0"/>
            <a:ext cx="4572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8686800" y="0"/>
            <a:ext cx="4572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5">
                                            <p:txEl>
                                              <p:pRg st="0" end="0"/>
                                            </p:txEl>
                                          </p:spTgt>
                                        </p:tgtEl>
                                        <p:attrNameLst>
                                          <p:attrName>style.visibility</p:attrName>
                                        </p:attrNameLst>
                                      </p:cBhvr>
                                      <p:to>
                                        <p:strVal val="visible"/>
                                      </p:to>
                                    </p:set>
                                    <p:anim calcmode="lin" valueType="num">
                                      <p:cBhvr additive="base">
                                        <p:cTn id="7" dur="500" fill="hold"/>
                                        <p:tgtEl>
                                          <p:spTgt spid="102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762000" y="457200"/>
            <a:ext cx="7467600" cy="261610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lvl="0" indent="-457200"/>
            <a:r>
              <a:rPr lang="en-IN" sz="2200" b="1" dirty="0" smtClean="0">
                <a:latin typeface="Bookman Old Style" pitchFamily="18" charset="0"/>
              </a:rPr>
              <a:t>20. Key Performance Indicators (KPI)</a:t>
            </a:r>
          </a:p>
          <a:p>
            <a:pPr marL="457200" lvl="0" indent="-457200"/>
            <a:endParaRPr lang="en-IN" sz="2200" dirty="0" smtClean="0">
              <a:latin typeface="Bookman Old Style" pitchFamily="18" charset="0"/>
            </a:endParaRPr>
          </a:p>
          <a:p>
            <a:pPr algn="just" fontAlgn="base"/>
            <a:r>
              <a:rPr lang="en-IN" sz="2400" dirty="0" smtClean="0">
                <a:latin typeface="Bookman Old Style" pitchFamily="18" charset="0"/>
              </a:rPr>
              <a:t>KPI is the metrics by which </a:t>
            </a:r>
            <a:r>
              <a:rPr lang="en-IN" sz="2400" dirty="0" err="1" smtClean="0">
                <a:latin typeface="Bookman Old Style" pitchFamily="18" charset="0"/>
              </a:rPr>
              <a:t>startups</a:t>
            </a:r>
            <a:r>
              <a:rPr lang="en-IN" sz="2400" dirty="0" smtClean="0">
                <a:latin typeface="Bookman Old Style" pitchFamily="18" charset="0"/>
              </a:rPr>
              <a:t> judge their performance, progress and targets. Some of the most common KPIs include customer acquisition cost, customer lifetime value, monthly and annually recurring revenue.</a:t>
            </a:r>
            <a:endParaRPr lang="en-IN" sz="2200" dirty="0" smtClean="0">
              <a:latin typeface="Bookman Old Style"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21</a:t>
            </a:fld>
            <a:endParaRPr lang="en-US"/>
          </a:p>
        </p:txBody>
      </p:sp>
      <p:sp>
        <p:nvSpPr>
          <p:cNvPr id="8" name="Rectangle 7"/>
          <p:cNvSpPr/>
          <p:nvPr/>
        </p:nvSpPr>
        <p:spPr>
          <a:xfrm>
            <a:off x="0" y="0"/>
            <a:ext cx="4572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8686800" y="0"/>
            <a:ext cx="4572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5">
                                            <p:txEl>
                                              <p:pRg st="0" end="0"/>
                                            </p:txEl>
                                          </p:spTgt>
                                        </p:tgtEl>
                                        <p:attrNameLst>
                                          <p:attrName>style.visibility</p:attrName>
                                        </p:attrNameLst>
                                      </p:cBhvr>
                                      <p:to>
                                        <p:strVal val="visible"/>
                                      </p:to>
                                    </p:set>
                                    <p:anim calcmode="lin" valueType="num">
                                      <p:cBhvr additive="base">
                                        <p:cTn id="7" dur="500" fill="hold"/>
                                        <p:tgtEl>
                                          <p:spTgt spid="102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762000" y="457200"/>
            <a:ext cx="7467600" cy="298543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lvl="0" indent="-457200"/>
            <a:r>
              <a:rPr lang="en-IN" sz="2200" b="1" dirty="0" smtClean="0">
                <a:latin typeface="Bookman Old Style" pitchFamily="18" charset="0"/>
              </a:rPr>
              <a:t>21. Competitive Advantage</a:t>
            </a:r>
          </a:p>
          <a:p>
            <a:pPr marL="457200" lvl="0" indent="-457200"/>
            <a:endParaRPr lang="en-IN" sz="2200" dirty="0" smtClean="0">
              <a:latin typeface="Bookman Old Style" pitchFamily="18" charset="0"/>
            </a:endParaRPr>
          </a:p>
          <a:p>
            <a:pPr algn="just" fontAlgn="base"/>
            <a:r>
              <a:rPr lang="en-IN" sz="2400" dirty="0" smtClean="0">
                <a:latin typeface="Bookman Old Style" pitchFamily="18" charset="0"/>
              </a:rPr>
              <a:t>It is how a </a:t>
            </a:r>
            <a:r>
              <a:rPr lang="en-IN" sz="2400" dirty="0" err="1" smtClean="0">
                <a:latin typeface="Bookman Old Style" pitchFamily="18" charset="0"/>
              </a:rPr>
              <a:t>startup</a:t>
            </a:r>
            <a:r>
              <a:rPr lang="en-IN" sz="2400" dirty="0" smtClean="0">
                <a:latin typeface="Bookman Old Style" pitchFamily="18" charset="0"/>
              </a:rPr>
              <a:t> is different from its competitors. Differentiation can be through innovation, intellectual property, exclusive rights and partnerships or other way like </a:t>
            </a:r>
            <a:r>
              <a:rPr lang="en-IN" sz="2400" dirty="0" err="1" smtClean="0">
                <a:latin typeface="Bookman Old Style" pitchFamily="18" charset="0"/>
              </a:rPr>
              <a:t>niching</a:t>
            </a:r>
            <a:r>
              <a:rPr lang="en-IN" sz="2400" dirty="0" smtClean="0">
                <a:latin typeface="Bookman Old Style" pitchFamily="18" charset="0"/>
              </a:rPr>
              <a:t> down and capturing a small but growing market faster than anyone else.</a:t>
            </a:r>
            <a:endParaRPr lang="en-IN" sz="2200" dirty="0" smtClean="0">
              <a:latin typeface="Bookman Old Style"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22</a:t>
            </a:fld>
            <a:endParaRPr lang="en-US"/>
          </a:p>
        </p:txBody>
      </p:sp>
      <p:sp>
        <p:nvSpPr>
          <p:cNvPr id="8" name="Rectangle 7"/>
          <p:cNvSpPr/>
          <p:nvPr/>
        </p:nvSpPr>
        <p:spPr>
          <a:xfrm>
            <a:off x="0" y="0"/>
            <a:ext cx="4572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8686800" y="0"/>
            <a:ext cx="4572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5">
                                            <p:txEl>
                                              <p:pRg st="0" end="0"/>
                                            </p:txEl>
                                          </p:spTgt>
                                        </p:tgtEl>
                                        <p:attrNameLst>
                                          <p:attrName>style.visibility</p:attrName>
                                        </p:attrNameLst>
                                      </p:cBhvr>
                                      <p:to>
                                        <p:strVal val="visible"/>
                                      </p:to>
                                    </p:set>
                                    <p:anim calcmode="lin" valueType="num">
                                      <p:cBhvr additive="base">
                                        <p:cTn id="7" dur="500" fill="hold"/>
                                        <p:tgtEl>
                                          <p:spTgt spid="102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762000" y="457200"/>
            <a:ext cx="7467600" cy="298543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lvl="0" indent="-457200"/>
            <a:r>
              <a:rPr lang="en-IN" sz="2200" b="1" dirty="0" smtClean="0">
                <a:latin typeface="Bookman Old Style" pitchFamily="18" charset="0"/>
              </a:rPr>
              <a:t>22. Pitch Deck</a:t>
            </a:r>
          </a:p>
          <a:p>
            <a:pPr marL="457200" lvl="0" indent="-457200"/>
            <a:endParaRPr lang="en-IN" sz="2200" dirty="0" smtClean="0">
              <a:latin typeface="Bookman Old Style" pitchFamily="18" charset="0"/>
            </a:endParaRPr>
          </a:p>
          <a:p>
            <a:pPr algn="just" fontAlgn="base"/>
            <a:r>
              <a:rPr lang="en-IN" sz="2400" dirty="0" smtClean="0">
                <a:latin typeface="Bookman Old Style" pitchFamily="18" charset="0"/>
              </a:rPr>
              <a:t>Before making an investment, most of the time, investors expect a quick presentation that highlights the key areas of a </a:t>
            </a:r>
            <a:r>
              <a:rPr lang="en-IN" sz="2400" dirty="0" err="1" smtClean="0">
                <a:latin typeface="Bookman Old Style" pitchFamily="18" charset="0"/>
              </a:rPr>
              <a:t>startup</a:t>
            </a:r>
            <a:r>
              <a:rPr lang="en-IN" sz="2400" dirty="0" smtClean="0">
                <a:latin typeface="Bookman Old Style" pitchFamily="18" charset="0"/>
              </a:rPr>
              <a:t> like team, product, market, traction and plan. Entrepreneurs create and use a pitch deck for investor presentations.</a:t>
            </a:r>
            <a:endParaRPr lang="en-IN" sz="2200" dirty="0" smtClean="0">
              <a:latin typeface="Bookman Old Style"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23</a:t>
            </a:fld>
            <a:endParaRPr lang="en-US"/>
          </a:p>
        </p:txBody>
      </p:sp>
      <p:sp>
        <p:nvSpPr>
          <p:cNvPr id="4" name="Rectangle 3"/>
          <p:cNvSpPr/>
          <p:nvPr/>
        </p:nvSpPr>
        <p:spPr>
          <a:xfrm>
            <a:off x="0" y="0"/>
            <a:ext cx="4572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8686800" y="0"/>
            <a:ext cx="4572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5">
                                            <p:txEl>
                                              <p:pRg st="0" end="0"/>
                                            </p:txEl>
                                          </p:spTgt>
                                        </p:tgtEl>
                                        <p:attrNameLst>
                                          <p:attrName>style.visibility</p:attrName>
                                        </p:attrNameLst>
                                      </p:cBhvr>
                                      <p:to>
                                        <p:strVal val="visible"/>
                                      </p:to>
                                    </p:set>
                                    <p:anim calcmode="lin" valueType="num">
                                      <p:cBhvr additive="base">
                                        <p:cTn id="7" dur="500" fill="hold"/>
                                        <p:tgtEl>
                                          <p:spTgt spid="102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762000" y="457200"/>
            <a:ext cx="7467600" cy="261610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lvl="0" indent="-457200"/>
            <a:r>
              <a:rPr lang="en-IN" sz="2200" b="1" dirty="0" smtClean="0">
                <a:latin typeface="Bookman Old Style" pitchFamily="18" charset="0"/>
              </a:rPr>
              <a:t>23. Business Model Canvass (BMC)</a:t>
            </a:r>
          </a:p>
          <a:p>
            <a:pPr marL="457200" lvl="0" indent="-457200"/>
            <a:endParaRPr lang="en-IN" sz="2200" dirty="0" smtClean="0">
              <a:latin typeface="Bookman Old Style" pitchFamily="18" charset="0"/>
            </a:endParaRPr>
          </a:p>
          <a:p>
            <a:pPr algn="just" fontAlgn="base"/>
            <a:r>
              <a:rPr lang="en-IN" sz="2400" dirty="0" smtClean="0">
                <a:latin typeface="Bookman Old Style" pitchFamily="18" charset="0"/>
              </a:rPr>
              <a:t>Instead of a hundred page business model, the business model canvas categorizes the key areas of launching a </a:t>
            </a:r>
            <a:r>
              <a:rPr lang="en-IN" sz="2400" dirty="0" err="1" smtClean="0">
                <a:latin typeface="Bookman Old Style" pitchFamily="18" charset="0"/>
              </a:rPr>
              <a:t>startup</a:t>
            </a:r>
            <a:r>
              <a:rPr lang="en-IN" sz="2400" dirty="0" smtClean="0">
                <a:latin typeface="Bookman Old Style" pitchFamily="18" charset="0"/>
              </a:rPr>
              <a:t> like customer segments, value proposition, key partners, revenue model and acquisition channels.</a:t>
            </a:r>
            <a:endParaRPr lang="en-IN" sz="2200" dirty="0" smtClean="0">
              <a:latin typeface="Bookman Old Style"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24</a:t>
            </a:fld>
            <a:endParaRPr lang="en-US"/>
          </a:p>
        </p:txBody>
      </p:sp>
      <p:sp>
        <p:nvSpPr>
          <p:cNvPr id="8" name="Rectangle 7"/>
          <p:cNvSpPr/>
          <p:nvPr/>
        </p:nvSpPr>
        <p:spPr>
          <a:xfrm>
            <a:off x="0" y="0"/>
            <a:ext cx="4572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8686800" y="0"/>
            <a:ext cx="4572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5">
                                            <p:txEl>
                                              <p:pRg st="0" end="0"/>
                                            </p:txEl>
                                          </p:spTgt>
                                        </p:tgtEl>
                                        <p:attrNameLst>
                                          <p:attrName>style.visibility</p:attrName>
                                        </p:attrNameLst>
                                      </p:cBhvr>
                                      <p:to>
                                        <p:strVal val="visible"/>
                                      </p:to>
                                    </p:set>
                                    <p:anim calcmode="lin" valueType="num">
                                      <p:cBhvr additive="base">
                                        <p:cTn id="7" dur="500" fill="hold"/>
                                        <p:tgtEl>
                                          <p:spTgt spid="102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762000" y="457200"/>
            <a:ext cx="7467600" cy="15081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lvl="0" indent="-457200"/>
            <a:r>
              <a:rPr lang="en-IN" sz="2200" b="1" dirty="0" smtClean="0">
                <a:latin typeface="Bookman Old Style" pitchFamily="18" charset="0"/>
              </a:rPr>
              <a:t>24. Iteration</a:t>
            </a:r>
          </a:p>
          <a:p>
            <a:pPr marL="457200" lvl="0" indent="-457200"/>
            <a:endParaRPr lang="en-IN" sz="2200" dirty="0" smtClean="0">
              <a:latin typeface="Bookman Old Style" pitchFamily="18" charset="0"/>
            </a:endParaRPr>
          </a:p>
          <a:p>
            <a:pPr algn="just" fontAlgn="base"/>
            <a:r>
              <a:rPr lang="en-IN" sz="2400" dirty="0" smtClean="0">
                <a:latin typeface="Bookman Old Style" pitchFamily="18" charset="0"/>
              </a:rPr>
              <a:t>Iteration means changing features in product or services looking at changing requirement.</a:t>
            </a:r>
          </a:p>
        </p:txBody>
      </p:sp>
      <p:sp>
        <p:nvSpPr>
          <p:cNvPr id="5" name="Slide Number Placeholder 4"/>
          <p:cNvSpPr>
            <a:spLocks noGrp="1"/>
          </p:cNvSpPr>
          <p:nvPr>
            <p:ph type="sldNum" sz="quarter" idx="12"/>
          </p:nvPr>
        </p:nvSpPr>
        <p:spPr/>
        <p:txBody>
          <a:bodyPr/>
          <a:lstStyle/>
          <a:p>
            <a:fld id="{B6F15528-21DE-4FAA-801E-634DDDAF4B2B}" type="slidenum">
              <a:rPr lang="en-US" smtClean="0"/>
              <a:pPr/>
              <a:t>25</a:t>
            </a:fld>
            <a:endParaRPr lang="en-US"/>
          </a:p>
        </p:txBody>
      </p:sp>
      <p:sp>
        <p:nvSpPr>
          <p:cNvPr id="8" name="Rectangle 7"/>
          <p:cNvSpPr/>
          <p:nvPr/>
        </p:nvSpPr>
        <p:spPr>
          <a:xfrm>
            <a:off x="0" y="0"/>
            <a:ext cx="4572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8686800" y="0"/>
            <a:ext cx="4572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5">
                                            <p:txEl>
                                              <p:pRg st="0" end="0"/>
                                            </p:txEl>
                                          </p:spTgt>
                                        </p:tgtEl>
                                        <p:attrNameLst>
                                          <p:attrName>style.visibility</p:attrName>
                                        </p:attrNameLst>
                                      </p:cBhvr>
                                      <p:to>
                                        <p:strVal val="visible"/>
                                      </p:to>
                                    </p:set>
                                    <p:anim calcmode="lin" valueType="num">
                                      <p:cBhvr additive="base">
                                        <p:cTn id="7" dur="500" fill="hold"/>
                                        <p:tgtEl>
                                          <p:spTgt spid="102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5">
                                            <p:txEl>
                                              <p:pRg st="2" end="2"/>
                                            </p:txEl>
                                          </p:spTgt>
                                        </p:tgtEl>
                                        <p:attrNameLst>
                                          <p:attrName>style.visibility</p:attrName>
                                        </p:attrNameLst>
                                      </p:cBhvr>
                                      <p:to>
                                        <p:strVal val="visible"/>
                                      </p:to>
                                    </p:set>
                                    <p:anim calcmode="lin" valueType="num">
                                      <p:cBhvr additive="base">
                                        <p:cTn id="13" dur="500" fill="hold"/>
                                        <p:tgtEl>
                                          <p:spTgt spid="102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762000" y="457200"/>
            <a:ext cx="746760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lvl="0" indent="-457200"/>
            <a:r>
              <a:rPr lang="en-IN" sz="2200" b="1" dirty="0" smtClean="0">
                <a:latin typeface="Bookman Old Style" pitchFamily="18" charset="0"/>
              </a:rPr>
              <a:t>25. Accelerator</a:t>
            </a:r>
          </a:p>
          <a:p>
            <a:pPr marL="457200" lvl="0" indent="-457200"/>
            <a:endParaRPr lang="en-IN" sz="2200" dirty="0" smtClean="0">
              <a:latin typeface="Bookman Old Style" pitchFamily="18" charset="0"/>
            </a:endParaRPr>
          </a:p>
          <a:p>
            <a:pPr algn="just" fontAlgn="base"/>
            <a:r>
              <a:rPr lang="en-IN" sz="2400" dirty="0" smtClean="0">
                <a:latin typeface="Bookman Old Style" pitchFamily="18" charset="0"/>
              </a:rPr>
              <a:t>If you’re launching a </a:t>
            </a:r>
            <a:r>
              <a:rPr lang="en-IN" sz="2400" dirty="0" err="1" smtClean="0">
                <a:latin typeface="Bookman Old Style" pitchFamily="18" charset="0"/>
              </a:rPr>
              <a:t>startup</a:t>
            </a:r>
            <a:r>
              <a:rPr lang="en-IN" sz="2400" dirty="0" smtClean="0">
                <a:latin typeface="Bookman Old Style" pitchFamily="18" charset="0"/>
              </a:rPr>
              <a:t>, accelerators can help you move your idea quickly by providing you with mentorship and fundraising opportunities during a few months program.</a:t>
            </a:r>
            <a:endParaRPr lang="en-IN" sz="2200" dirty="0" smtClean="0">
              <a:latin typeface="Bookman Old Style"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26</a:t>
            </a:fld>
            <a:endParaRPr lang="en-US"/>
          </a:p>
        </p:txBody>
      </p:sp>
      <p:sp>
        <p:nvSpPr>
          <p:cNvPr id="8" name="Rectangle 7"/>
          <p:cNvSpPr/>
          <p:nvPr/>
        </p:nvSpPr>
        <p:spPr>
          <a:xfrm>
            <a:off x="0" y="0"/>
            <a:ext cx="4572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8686800" y="0"/>
            <a:ext cx="4572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5">
                                            <p:txEl>
                                              <p:pRg st="0" end="0"/>
                                            </p:txEl>
                                          </p:spTgt>
                                        </p:tgtEl>
                                        <p:attrNameLst>
                                          <p:attrName>style.visibility</p:attrName>
                                        </p:attrNameLst>
                                      </p:cBhvr>
                                      <p:to>
                                        <p:strVal val="visible"/>
                                      </p:to>
                                    </p:set>
                                    <p:anim calcmode="lin" valueType="num">
                                      <p:cBhvr additive="base">
                                        <p:cTn id="7" dur="500" fill="hold"/>
                                        <p:tgtEl>
                                          <p:spTgt spid="102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762000" y="457200"/>
            <a:ext cx="7467600" cy="18774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lvl="0" indent="-457200"/>
            <a:r>
              <a:rPr lang="en-IN" sz="2200" b="1" dirty="0" smtClean="0">
                <a:latin typeface="Bookman Old Style" pitchFamily="18" charset="0"/>
              </a:rPr>
              <a:t>26. Scalability</a:t>
            </a:r>
          </a:p>
          <a:p>
            <a:pPr marL="457200" lvl="0" indent="-457200"/>
            <a:endParaRPr lang="en-IN" sz="2200" dirty="0" smtClean="0">
              <a:latin typeface="Bookman Old Style" pitchFamily="18" charset="0"/>
            </a:endParaRPr>
          </a:p>
          <a:p>
            <a:pPr algn="just" fontAlgn="base"/>
            <a:r>
              <a:rPr lang="en-IN" sz="2400" dirty="0" smtClean="0">
                <a:latin typeface="Bookman Old Style" pitchFamily="18" charset="0"/>
              </a:rPr>
              <a:t>A </a:t>
            </a:r>
            <a:r>
              <a:rPr lang="en-IN" sz="2400" dirty="0" err="1" smtClean="0">
                <a:latin typeface="Bookman Old Style" pitchFamily="18" charset="0"/>
              </a:rPr>
              <a:t>startup</a:t>
            </a:r>
            <a:r>
              <a:rPr lang="en-IN" sz="2400" dirty="0" smtClean="0">
                <a:latin typeface="Bookman Old Style" pitchFamily="18" charset="0"/>
              </a:rPr>
              <a:t> is called scalable when it creates and validates a repeatable business model that addresses user needs around the clock.</a:t>
            </a:r>
            <a:endParaRPr lang="en-IN" sz="2200" dirty="0" smtClean="0">
              <a:latin typeface="Bookman Old Style"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27</a:t>
            </a:fld>
            <a:endParaRPr lang="en-US"/>
          </a:p>
        </p:txBody>
      </p:sp>
      <p:sp>
        <p:nvSpPr>
          <p:cNvPr id="8" name="Rectangle 7"/>
          <p:cNvSpPr/>
          <p:nvPr/>
        </p:nvSpPr>
        <p:spPr>
          <a:xfrm>
            <a:off x="0" y="0"/>
            <a:ext cx="4572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8686800" y="0"/>
            <a:ext cx="4572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5">
                                            <p:txEl>
                                              <p:pRg st="0" end="0"/>
                                            </p:txEl>
                                          </p:spTgt>
                                        </p:tgtEl>
                                        <p:attrNameLst>
                                          <p:attrName>style.visibility</p:attrName>
                                        </p:attrNameLst>
                                      </p:cBhvr>
                                      <p:to>
                                        <p:strVal val="visible"/>
                                      </p:to>
                                    </p:set>
                                    <p:anim calcmode="lin" valueType="num">
                                      <p:cBhvr additive="base">
                                        <p:cTn id="7" dur="500" fill="hold"/>
                                        <p:tgtEl>
                                          <p:spTgt spid="102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762000" y="457200"/>
            <a:ext cx="7467600" cy="33547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lvl="0" indent="-457200"/>
            <a:r>
              <a:rPr lang="en-IN" sz="2200" b="1" dirty="0" smtClean="0">
                <a:latin typeface="Bookman Old Style" pitchFamily="18" charset="0"/>
              </a:rPr>
              <a:t>27. Business Model</a:t>
            </a:r>
          </a:p>
          <a:p>
            <a:pPr marL="457200" lvl="0" indent="-457200"/>
            <a:endParaRPr lang="en-IN" sz="2200" dirty="0" smtClean="0">
              <a:latin typeface="Bookman Old Style" pitchFamily="18" charset="0"/>
            </a:endParaRPr>
          </a:p>
          <a:p>
            <a:pPr algn="just" fontAlgn="base"/>
            <a:r>
              <a:rPr lang="en-IN" sz="2400" dirty="0" smtClean="0">
                <a:latin typeface="Bookman Old Style" pitchFamily="18" charset="0"/>
              </a:rPr>
              <a:t>A business model describes the rationale of how an organization creates, delivers, and captures value in economic, social, cultural or other contexts. The process of business model construction and modification is also called </a:t>
            </a:r>
            <a:r>
              <a:rPr lang="en-IN" sz="2400" i="1" dirty="0" smtClean="0">
                <a:latin typeface="Bookman Old Style" pitchFamily="18" charset="0"/>
              </a:rPr>
              <a:t>business model innovation</a:t>
            </a:r>
            <a:r>
              <a:rPr lang="en-IN" sz="2400" dirty="0" smtClean="0">
                <a:latin typeface="Bookman Old Style" pitchFamily="18" charset="0"/>
              </a:rPr>
              <a:t> and forms a part of business strategy</a:t>
            </a:r>
            <a:endParaRPr lang="en-IN" sz="2200" dirty="0" smtClean="0">
              <a:latin typeface="Bookman Old Style"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28</a:t>
            </a:fld>
            <a:endParaRPr lang="en-US"/>
          </a:p>
        </p:txBody>
      </p:sp>
      <p:sp>
        <p:nvSpPr>
          <p:cNvPr id="8" name="Rectangle 7"/>
          <p:cNvSpPr/>
          <p:nvPr/>
        </p:nvSpPr>
        <p:spPr>
          <a:xfrm>
            <a:off x="0" y="0"/>
            <a:ext cx="4572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8686800" y="0"/>
            <a:ext cx="4572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5">
                                            <p:txEl>
                                              <p:pRg st="0" end="0"/>
                                            </p:txEl>
                                          </p:spTgt>
                                        </p:tgtEl>
                                        <p:attrNameLst>
                                          <p:attrName>style.visibility</p:attrName>
                                        </p:attrNameLst>
                                      </p:cBhvr>
                                      <p:to>
                                        <p:strVal val="visible"/>
                                      </p:to>
                                    </p:set>
                                    <p:anim calcmode="lin" valueType="num">
                                      <p:cBhvr additive="base">
                                        <p:cTn id="7" dur="500" fill="hold"/>
                                        <p:tgtEl>
                                          <p:spTgt spid="102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762000" y="457200"/>
            <a:ext cx="7772400" cy="44627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lvl="0" indent="-457200"/>
            <a:r>
              <a:rPr lang="en-IN" sz="2200" b="1" dirty="0" smtClean="0">
                <a:latin typeface="Bookman Old Style" pitchFamily="18" charset="0"/>
              </a:rPr>
              <a:t>28. Revenue Model</a:t>
            </a:r>
          </a:p>
          <a:p>
            <a:pPr marL="457200" lvl="0" indent="-457200"/>
            <a:endParaRPr lang="en-IN" sz="2200" dirty="0" smtClean="0">
              <a:latin typeface="Bookman Old Style" pitchFamily="18" charset="0"/>
            </a:endParaRPr>
          </a:p>
          <a:p>
            <a:pPr algn="just" fontAlgn="base"/>
            <a:r>
              <a:rPr lang="en-IN" sz="2400" dirty="0" smtClean="0">
                <a:latin typeface="Bookman Old Style" pitchFamily="18" charset="0"/>
              </a:rPr>
              <a:t>A revenue model is a framework for generating financial income. It identifies which revenue source to pursue, what value to offer, how to price the value, and who pays for the value.</a:t>
            </a:r>
          </a:p>
          <a:p>
            <a:pPr fontAlgn="base"/>
            <a:endParaRPr lang="en-IN" sz="2400" dirty="0" smtClean="0">
              <a:latin typeface="Bookman Old Style" pitchFamily="18" charset="0"/>
            </a:endParaRPr>
          </a:p>
          <a:p>
            <a:pPr algn="just" fontAlgn="base"/>
            <a:r>
              <a:rPr lang="en-IN" sz="2400" dirty="0" smtClean="0">
                <a:latin typeface="Bookman Old Style" pitchFamily="18" charset="0"/>
              </a:rPr>
              <a:t>It is a key component of a company's business model. It primarily identifies what product or service will be created in order to generate revenues and the ways in which the product or service will be sold.</a:t>
            </a:r>
            <a:endParaRPr lang="en-IN" sz="2200" dirty="0" smtClean="0">
              <a:latin typeface="Bookman Old Style"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29</a:t>
            </a:fld>
            <a:endParaRPr lang="en-US"/>
          </a:p>
        </p:txBody>
      </p:sp>
      <p:sp>
        <p:nvSpPr>
          <p:cNvPr id="8" name="Rectangle 7"/>
          <p:cNvSpPr/>
          <p:nvPr/>
        </p:nvSpPr>
        <p:spPr>
          <a:xfrm>
            <a:off x="0" y="0"/>
            <a:ext cx="4572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8686800" y="0"/>
            <a:ext cx="4572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5">
                                            <p:txEl>
                                              <p:pRg st="0" end="0"/>
                                            </p:txEl>
                                          </p:spTgt>
                                        </p:tgtEl>
                                        <p:attrNameLst>
                                          <p:attrName>style.visibility</p:attrName>
                                        </p:attrNameLst>
                                      </p:cBhvr>
                                      <p:to>
                                        <p:strVal val="visible"/>
                                      </p:to>
                                    </p:set>
                                    <p:anim calcmode="lin" valueType="num">
                                      <p:cBhvr additive="base">
                                        <p:cTn id="7" dur="500" fill="hold"/>
                                        <p:tgtEl>
                                          <p:spTgt spid="102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5">
                                            <p:txEl>
                                              <p:pRg st="2" end="2"/>
                                            </p:txEl>
                                          </p:spTgt>
                                        </p:tgtEl>
                                        <p:attrNameLst>
                                          <p:attrName>style.visibility</p:attrName>
                                        </p:attrNameLst>
                                      </p:cBhvr>
                                      <p:to>
                                        <p:strVal val="visible"/>
                                      </p:to>
                                    </p:set>
                                    <p:anim calcmode="lin" valueType="num">
                                      <p:cBhvr additive="base">
                                        <p:cTn id="13" dur="500" fill="hold"/>
                                        <p:tgtEl>
                                          <p:spTgt spid="102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533400" y="457200"/>
            <a:ext cx="7543800" cy="298543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lvl="0" indent="-457200"/>
            <a:r>
              <a:rPr lang="en-IN" sz="2200" b="1" dirty="0" smtClean="0">
                <a:latin typeface="Bookman Old Style" pitchFamily="18" charset="0"/>
              </a:rPr>
              <a:t>     2. First Mover Advantage</a:t>
            </a:r>
          </a:p>
          <a:p>
            <a:pPr marL="457200" lvl="0" indent="-457200"/>
            <a:endParaRPr lang="en-IN" sz="2200" dirty="0" smtClean="0">
              <a:latin typeface="Bookman Old Style" pitchFamily="18" charset="0"/>
            </a:endParaRPr>
          </a:p>
          <a:p>
            <a:pPr marL="457200" lvl="0" indent="-457200" algn="just"/>
            <a:r>
              <a:rPr lang="en-IN" sz="2400" dirty="0" smtClean="0"/>
              <a:t>       </a:t>
            </a:r>
            <a:r>
              <a:rPr lang="en-IN" sz="2400" dirty="0" smtClean="0">
                <a:latin typeface="Bookman Old Style" pitchFamily="18" charset="0"/>
              </a:rPr>
              <a:t>FMA (first mover advantage) describes a certain competitive advantage a company can obtain by being the first to bring a specific product or service to a market. This would give such a company strong brand recognition and customer loyalty.</a:t>
            </a:r>
            <a:endParaRPr lang="en-IN" sz="2200" dirty="0" smtClean="0">
              <a:latin typeface="Bookman Old Style"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3</a:t>
            </a:fld>
            <a:endParaRPr lang="en-US"/>
          </a:p>
        </p:txBody>
      </p:sp>
      <p:sp>
        <p:nvSpPr>
          <p:cNvPr id="8" name="Rectangle 7"/>
          <p:cNvSpPr/>
          <p:nvPr/>
        </p:nvSpPr>
        <p:spPr>
          <a:xfrm>
            <a:off x="0" y="0"/>
            <a:ext cx="4572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8686800" y="0"/>
            <a:ext cx="4572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5">
                                            <p:txEl>
                                              <p:pRg st="0" end="0"/>
                                            </p:txEl>
                                          </p:spTgt>
                                        </p:tgtEl>
                                        <p:attrNameLst>
                                          <p:attrName>style.visibility</p:attrName>
                                        </p:attrNameLst>
                                      </p:cBhvr>
                                      <p:to>
                                        <p:strVal val="visible"/>
                                      </p:to>
                                    </p:set>
                                    <p:anim calcmode="lin" valueType="num">
                                      <p:cBhvr additive="base">
                                        <p:cTn id="7" dur="500" fill="hold"/>
                                        <p:tgtEl>
                                          <p:spTgt spid="102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5">
                                            <p:txEl>
                                              <p:pRg st="2" end="2"/>
                                            </p:txEl>
                                          </p:spTgt>
                                        </p:tgtEl>
                                        <p:attrNameLst>
                                          <p:attrName>style.visibility</p:attrName>
                                        </p:attrNameLst>
                                      </p:cBhvr>
                                      <p:to>
                                        <p:strVal val="visible"/>
                                      </p:to>
                                    </p:set>
                                    <p:anim calcmode="lin" valueType="num">
                                      <p:cBhvr additive="base">
                                        <p:cTn id="13" dur="500" fill="hold"/>
                                        <p:tgtEl>
                                          <p:spTgt spid="102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762000" y="304800"/>
            <a:ext cx="7467600" cy="60324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lvl="0" indent="-457200"/>
            <a:r>
              <a:rPr lang="en-IN" sz="2200" b="1" dirty="0" smtClean="0">
                <a:latin typeface="Bookman Old Style" pitchFamily="18" charset="0"/>
              </a:rPr>
              <a:t>29. SWOT</a:t>
            </a:r>
          </a:p>
          <a:p>
            <a:pPr marL="457200" lvl="0" indent="-457200"/>
            <a:endParaRPr lang="en-IN" sz="2200" dirty="0" smtClean="0">
              <a:latin typeface="Bookman Old Style" pitchFamily="18" charset="0"/>
            </a:endParaRPr>
          </a:p>
          <a:p>
            <a:pPr algn="just"/>
            <a:r>
              <a:rPr lang="en-IN" sz="1900" dirty="0" smtClean="0">
                <a:latin typeface="Bookman Old Style" pitchFamily="18" charset="0"/>
              </a:rPr>
              <a:t>A SWOT analysis is an incredibly simple, yet powerful tool to help you develop your business strategy, whether you’re building a </a:t>
            </a:r>
            <a:r>
              <a:rPr lang="en-IN" sz="1900" dirty="0" err="1" smtClean="0">
                <a:latin typeface="Bookman Old Style" pitchFamily="18" charset="0"/>
              </a:rPr>
              <a:t>startup</a:t>
            </a:r>
            <a:r>
              <a:rPr lang="en-IN" sz="1900" dirty="0" smtClean="0">
                <a:latin typeface="Bookman Old Style" pitchFamily="18" charset="0"/>
              </a:rPr>
              <a:t> or guiding an existing company.</a:t>
            </a:r>
          </a:p>
          <a:p>
            <a:pPr algn="just"/>
            <a:endParaRPr lang="en-IN" sz="1900" dirty="0" smtClean="0">
              <a:latin typeface="Bookman Old Style" pitchFamily="18" charset="0"/>
            </a:endParaRPr>
          </a:p>
          <a:p>
            <a:pPr algn="just"/>
            <a:r>
              <a:rPr lang="en-IN" sz="1900" dirty="0" smtClean="0">
                <a:latin typeface="Bookman Old Style" pitchFamily="18" charset="0"/>
              </a:rPr>
              <a:t>SWOT stands for </a:t>
            </a:r>
            <a:r>
              <a:rPr lang="en-IN" sz="1900" b="1" dirty="0" smtClean="0">
                <a:latin typeface="Bookman Old Style" pitchFamily="18" charset="0"/>
              </a:rPr>
              <a:t>S</a:t>
            </a:r>
            <a:r>
              <a:rPr lang="en-IN" sz="1900" dirty="0" smtClean="0">
                <a:latin typeface="Bookman Old Style" pitchFamily="18" charset="0"/>
              </a:rPr>
              <a:t>trengths, </a:t>
            </a:r>
            <a:r>
              <a:rPr lang="en-IN" sz="1900" b="1" dirty="0" smtClean="0">
                <a:latin typeface="Bookman Old Style" pitchFamily="18" charset="0"/>
              </a:rPr>
              <a:t>W</a:t>
            </a:r>
            <a:r>
              <a:rPr lang="en-IN" sz="1900" dirty="0" smtClean="0">
                <a:latin typeface="Bookman Old Style" pitchFamily="18" charset="0"/>
              </a:rPr>
              <a:t>eaknesses, </a:t>
            </a:r>
            <a:r>
              <a:rPr lang="en-IN" sz="1900" b="1" dirty="0" smtClean="0">
                <a:latin typeface="Bookman Old Style" pitchFamily="18" charset="0"/>
              </a:rPr>
              <a:t>O</a:t>
            </a:r>
            <a:r>
              <a:rPr lang="en-IN" sz="1900" dirty="0" smtClean="0">
                <a:latin typeface="Bookman Old Style" pitchFamily="18" charset="0"/>
              </a:rPr>
              <a:t>pportunities, and </a:t>
            </a:r>
            <a:r>
              <a:rPr lang="en-IN" sz="1900" b="1" dirty="0" smtClean="0">
                <a:latin typeface="Bookman Old Style" pitchFamily="18" charset="0"/>
              </a:rPr>
              <a:t>T</a:t>
            </a:r>
            <a:r>
              <a:rPr lang="en-IN" sz="1900" dirty="0" smtClean="0">
                <a:latin typeface="Bookman Old Style" pitchFamily="18" charset="0"/>
              </a:rPr>
              <a:t>hreats.</a:t>
            </a:r>
          </a:p>
          <a:p>
            <a:pPr algn="just"/>
            <a:endParaRPr lang="en-IN" sz="1900" dirty="0" smtClean="0">
              <a:latin typeface="Bookman Old Style" pitchFamily="18" charset="0"/>
            </a:endParaRPr>
          </a:p>
          <a:p>
            <a:pPr algn="just"/>
            <a:r>
              <a:rPr lang="en-IN" sz="1900" b="1" dirty="0" smtClean="0">
                <a:latin typeface="Bookman Old Style" pitchFamily="18" charset="0"/>
              </a:rPr>
              <a:t>Strengths</a:t>
            </a:r>
            <a:r>
              <a:rPr lang="en-IN" sz="1900" dirty="0" smtClean="0">
                <a:latin typeface="Bookman Old Style" pitchFamily="18" charset="0"/>
              </a:rPr>
              <a:t> and Weaknesses are </a:t>
            </a:r>
            <a:r>
              <a:rPr lang="en-IN" sz="1900" u="sng" dirty="0" smtClean="0">
                <a:latin typeface="Bookman Old Style" pitchFamily="18" charset="0"/>
              </a:rPr>
              <a:t>internal</a:t>
            </a:r>
            <a:r>
              <a:rPr lang="en-IN" sz="1900" dirty="0" smtClean="0">
                <a:latin typeface="Bookman Old Style" pitchFamily="18" charset="0"/>
              </a:rPr>
              <a:t> to your company—things that you have some control over and can change. Examples include who is on your team, your patents and intellectual property, and your location.</a:t>
            </a:r>
          </a:p>
          <a:p>
            <a:pPr algn="just"/>
            <a:endParaRPr lang="en-IN" sz="1900" dirty="0" smtClean="0">
              <a:latin typeface="Bookman Old Style" pitchFamily="18" charset="0"/>
            </a:endParaRPr>
          </a:p>
          <a:p>
            <a:pPr algn="just"/>
            <a:r>
              <a:rPr lang="en-IN" sz="1900" b="1" dirty="0" smtClean="0">
                <a:latin typeface="Bookman Old Style" pitchFamily="18" charset="0"/>
              </a:rPr>
              <a:t>Opportunities</a:t>
            </a:r>
            <a:r>
              <a:rPr lang="en-IN" sz="1900" dirty="0" smtClean="0">
                <a:latin typeface="Bookman Old Style" pitchFamily="18" charset="0"/>
              </a:rPr>
              <a:t> and </a:t>
            </a:r>
            <a:r>
              <a:rPr lang="en-IN" sz="1900" b="1" dirty="0" smtClean="0">
                <a:latin typeface="Bookman Old Style" pitchFamily="18" charset="0"/>
              </a:rPr>
              <a:t>Threats</a:t>
            </a:r>
            <a:r>
              <a:rPr lang="en-IN" sz="1900" dirty="0" smtClean="0">
                <a:latin typeface="Bookman Old Style" pitchFamily="18" charset="0"/>
              </a:rPr>
              <a:t> are </a:t>
            </a:r>
            <a:r>
              <a:rPr lang="en-IN" sz="1900" u="sng" dirty="0" smtClean="0">
                <a:latin typeface="Bookman Old Style" pitchFamily="18" charset="0"/>
              </a:rPr>
              <a:t>external</a:t>
            </a:r>
            <a:r>
              <a:rPr lang="en-IN" sz="1900" dirty="0" smtClean="0">
                <a:latin typeface="Bookman Old Style" pitchFamily="18" charset="0"/>
              </a:rPr>
              <a:t> - things that are going on outside your company, in the larger market. You can take advantage of opportunities and protect against threats, but you can’t change them. Examples include competitors, prices of raw materials, and customer shopping trends.</a:t>
            </a:r>
            <a:endParaRPr lang="en-IN" sz="1900" dirty="0">
              <a:latin typeface="Bookman Old Style"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30</a:t>
            </a:fld>
            <a:endParaRPr lang="en-US" dirty="0"/>
          </a:p>
        </p:txBody>
      </p:sp>
      <p:sp>
        <p:nvSpPr>
          <p:cNvPr id="8" name="Rectangle 7"/>
          <p:cNvSpPr/>
          <p:nvPr/>
        </p:nvSpPr>
        <p:spPr>
          <a:xfrm>
            <a:off x="0" y="0"/>
            <a:ext cx="4572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8686800" y="0"/>
            <a:ext cx="4572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5">
                                            <p:txEl>
                                              <p:pRg st="0" end="0"/>
                                            </p:txEl>
                                          </p:spTgt>
                                        </p:tgtEl>
                                        <p:attrNameLst>
                                          <p:attrName>style.visibility</p:attrName>
                                        </p:attrNameLst>
                                      </p:cBhvr>
                                      <p:to>
                                        <p:strVal val="visible"/>
                                      </p:to>
                                    </p:set>
                                    <p:anim calcmode="lin" valueType="num">
                                      <p:cBhvr additive="base">
                                        <p:cTn id="7" dur="500" fill="hold"/>
                                        <p:tgtEl>
                                          <p:spTgt spid="102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762000" y="457200"/>
            <a:ext cx="7467600" cy="40934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lvl="0" indent="-457200"/>
            <a:r>
              <a:rPr lang="en-IN" sz="2200" b="1" dirty="0" smtClean="0">
                <a:latin typeface="Bookman Old Style" pitchFamily="18" charset="0"/>
              </a:rPr>
              <a:t>30. Design Thinking</a:t>
            </a:r>
          </a:p>
          <a:p>
            <a:pPr marL="457200" lvl="0" indent="-457200"/>
            <a:endParaRPr lang="en-IN" sz="2200" dirty="0" smtClean="0">
              <a:latin typeface="Bookman Old Style" pitchFamily="18" charset="0"/>
            </a:endParaRPr>
          </a:p>
          <a:p>
            <a:pPr algn="just" fontAlgn="base"/>
            <a:r>
              <a:rPr lang="en-IN" sz="2400" dirty="0" smtClean="0">
                <a:latin typeface="Bookman Old Style" pitchFamily="18" charset="0"/>
              </a:rPr>
              <a:t>Design thinking is a non-linear, iterative process which seeks to understand users, challenge assumptions, redefine problems and create innovative solutions to prototype and test. </a:t>
            </a:r>
          </a:p>
          <a:p>
            <a:pPr algn="just" fontAlgn="base"/>
            <a:endParaRPr lang="en-IN" sz="2400" dirty="0" smtClean="0">
              <a:latin typeface="Bookman Old Style" pitchFamily="18" charset="0"/>
            </a:endParaRPr>
          </a:p>
          <a:p>
            <a:pPr algn="just" fontAlgn="base"/>
            <a:r>
              <a:rPr lang="en-IN" sz="2400" dirty="0" smtClean="0">
                <a:latin typeface="Bookman Old Style" pitchFamily="18" charset="0"/>
              </a:rPr>
              <a:t>The method consists of 5 phases - Empathize, Define, Ideate, Prototype and Test and is most useful when you want to tackle problems that are ill-defined or unknown.</a:t>
            </a:r>
            <a:endParaRPr lang="en-IN" sz="2200" dirty="0" smtClean="0">
              <a:latin typeface="Bookman Old Style"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31</a:t>
            </a:fld>
            <a:endParaRPr lang="en-US"/>
          </a:p>
        </p:txBody>
      </p:sp>
      <p:sp>
        <p:nvSpPr>
          <p:cNvPr id="8" name="Rectangle 7"/>
          <p:cNvSpPr/>
          <p:nvPr/>
        </p:nvSpPr>
        <p:spPr>
          <a:xfrm>
            <a:off x="0" y="0"/>
            <a:ext cx="4572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8686800" y="0"/>
            <a:ext cx="4572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5">
                                            <p:txEl>
                                              <p:pRg st="0" end="0"/>
                                            </p:txEl>
                                          </p:spTgt>
                                        </p:tgtEl>
                                        <p:attrNameLst>
                                          <p:attrName>style.visibility</p:attrName>
                                        </p:attrNameLst>
                                      </p:cBhvr>
                                      <p:to>
                                        <p:strVal val="visible"/>
                                      </p:to>
                                    </p:set>
                                    <p:anim calcmode="lin" valueType="num">
                                      <p:cBhvr additive="base">
                                        <p:cTn id="7" dur="500" fill="hold"/>
                                        <p:tgtEl>
                                          <p:spTgt spid="102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762000" y="457200"/>
            <a:ext cx="7467600" cy="15081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lvl="0" indent="-457200"/>
            <a:r>
              <a:rPr lang="en-IN" sz="2200" b="1" dirty="0" smtClean="0">
                <a:latin typeface="Bookman Old Style" pitchFamily="18" charset="0"/>
              </a:rPr>
              <a:t>31. Strategy</a:t>
            </a:r>
          </a:p>
          <a:p>
            <a:pPr marL="457200" lvl="0" indent="-457200"/>
            <a:endParaRPr lang="en-IN" sz="2200" dirty="0" smtClean="0">
              <a:latin typeface="Bookman Old Style" pitchFamily="18" charset="0"/>
            </a:endParaRPr>
          </a:p>
          <a:p>
            <a:pPr algn="just" fontAlgn="base"/>
            <a:r>
              <a:rPr lang="en-IN" sz="2400" dirty="0" smtClean="0">
                <a:latin typeface="Bookman Old Style" pitchFamily="18" charset="0"/>
              </a:rPr>
              <a:t>Strategy is an action that managers take to attain one or more of the organization's goals.</a:t>
            </a:r>
            <a:endParaRPr lang="en-IN" sz="2200" dirty="0" smtClean="0">
              <a:latin typeface="Bookman Old Style"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32</a:t>
            </a:fld>
            <a:endParaRPr lang="en-US"/>
          </a:p>
        </p:txBody>
      </p:sp>
      <p:sp>
        <p:nvSpPr>
          <p:cNvPr id="8" name="Rectangle 7"/>
          <p:cNvSpPr/>
          <p:nvPr/>
        </p:nvSpPr>
        <p:spPr>
          <a:xfrm>
            <a:off x="0" y="0"/>
            <a:ext cx="4572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8686800" y="0"/>
            <a:ext cx="4572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5">
                                            <p:txEl>
                                              <p:pRg st="0" end="0"/>
                                            </p:txEl>
                                          </p:spTgt>
                                        </p:tgtEl>
                                        <p:attrNameLst>
                                          <p:attrName>style.visibility</p:attrName>
                                        </p:attrNameLst>
                                      </p:cBhvr>
                                      <p:to>
                                        <p:strVal val="visible"/>
                                      </p:to>
                                    </p:set>
                                    <p:anim calcmode="lin" valueType="num">
                                      <p:cBhvr additive="base">
                                        <p:cTn id="7" dur="500" fill="hold"/>
                                        <p:tgtEl>
                                          <p:spTgt spid="102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762000" y="457200"/>
            <a:ext cx="7467600" cy="18774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lvl="0" indent="-457200"/>
            <a:r>
              <a:rPr lang="en-IN" sz="2200" b="1" dirty="0" smtClean="0">
                <a:latin typeface="Bookman Old Style" pitchFamily="18" charset="0"/>
              </a:rPr>
              <a:t>32. </a:t>
            </a:r>
            <a:r>
              <a:rPr lang="en-IN" sz="2200" b="1" dirty="0" err="1" smtClean="0">
                <a:latin typeface="Bookman Old Style" pitchFamily="18" charset="0"/>
              </a:rPr>
              <a:t>PoC</a:t>
            </a:r>
            <a:endParaRPr lang="en-IN" sz="2200" b="1" dirty="0" smtClean="0">
              <a:latin typeface="Bookman Old Style" pitchFamily="18" charset="0"/>
            </a:endParaRPr>
          </a:p>
          <a:p>
            <a:pPr marL="457200" lvl="0" indent="-457200"/>
            <a:endParaRPr lang="en-IN" sz="2200" dirty="0" smtClean="0">
              <a:latin typeface="Bookman Old Style" pitchFamily="18" charset="0"/>
            </a:endParaRPr>
          </a:p>
          <a:p>
            <a:pPr algn="just" fontAlgn="base"/>
            <a:r>
              <a:rPr lang="en-IN" sz="2400" dirty="0" smtClean="0">
                <a:latin typeface="Bookman Old Style" pitchFamily="18" charset="0"/>
              </a:rPr>
              <a:t>A proof of concept (</a:t>
            </a:r>
            <a:r>
              <a:rPr lang="en-IN" sz="2400" b="1" dirty="0" smtClean="0">
                <a:latin typeface="Bookman Old Style" pitchFamily="18" charset="0"/>
              </a:rPr>
              <a:t>POC</a:t>
            </a:r>
            <a:r>
              <a:rPr lang="en-IN" sz="2400" dirty="0" smtClean="0">
                <a:latin typeface="Bookman Old Style" pitchFamily="18" charset="0"/>
              </a:rPr>
              <a:t>) is a demonstration to verify that certain concepts or theories have the potential for real-world application. </a:t>
            </a:r>
            <a:endParaRPr lang="en-IN" sz="2200" dirty="0" smtClean="0">
              <a:latin typeface="Bookman Old Style"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33</a:t>
            </a:fld>
            <a:endParaRPr lang="en-US"/>
          </a:p>
        </p:txBody>
      </p:sp>
      <p:sp>
        <p:nvSpPr>
          <p:cNvPr id="8" name="Rectangle 7"/>
          <p:cNvSpPr/>
          <p:nvPr/>
        </p:nvSpPr>
        <p:spPr>
          <a:xfrm>
            <a:off x="0" y="0"/>
            <a:ext cx="4572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8686800" y="0"/>
            <a:ext cx="4572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5">
                                            <p:txEl>
                                              <p:pRg st="0" end="0"/>
                                            </p:txEl>
                                          </p:spTgt>
                                        </p:tgtEl>
                                        <p:attrNameLst>
                                          <p:attrName>style.visibility</p:attrName>
                                        </p:attrNameLst>
                                      </p:cBhvr>
                                      <p:to>
                                        <p:strVal val="visible"/>
                                      </p:to>
                                    </p:set>
                                    <p:anim calcmode="lin" valueType="num">
                                      <p:cBhvr additive="base">
                                        <p:cTn id="7" dur="500" fill="hold"/>
                                        <p:tgtEl>
                                          <p:spTgt spid="102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762000" y="457200"/>
            <a:ext cx="7467600" cy="15081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lvl="0" indent="-457200"/>
            <a:r>
              <a:rPr lang="en-IN" sz="2200" b="1" dirty="0" smtClean="0">
                <a:latin typeface="Bookman Old Style" pitchFamily="18" charset="0"/>
              </a:rPr>
              <a:t>33. Prototype</a:t>
            </a:r>
          </a:p>
          <a:p>
            <a:pPr marL="457200" lvl="0" indent="-457200"/>
            <a:endParaRPr lang="en-IN" sz="2200" dirty="0" smtClean="0">
              <a:latin typeface="Bookman Old Style" pitchFamily="18" charset="0"/>
            </a:endParaRPr>
          </a:p>
          <a:p>
            <a:pPr algn="just" fontAlgn="base"/>
            <a:r>
              <a:rPr lang="en-IN" sz="2400" dirty="0" smtClean="0">
                <a:latin typeface="Bookman Old Style" pitchFamily="18" charset="0"/>
              </a:rPr>
              <a:t>A prototype is an early sample, model, or release of a product built to test a concept or process.</a:t>
            </a:r>
            <a:endParaRPr lang="en-IN" sz="2200" dirty="0" smtClean="0">
              <a:latin typeface="Bookman Old Style"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34</a:t>
            </a:fld>
            <a:endParaRPr lang="en-US"/>
          </a:p>
        </p:txBody>
      </p:sp>
      <p:sp>
        <p:nvSpPr>
          <p:cNvPr id="8" name="Rectangle 7"/>
          <p:cNvSpPr/>
          <p:nvPr/>
        </p:nvSpPr>
        <p:spPr>
          <a:xfrm>
            <a:off x="0" y="0"/>
            <a:ext cx="4572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8686800" y="0"/>
            <a:ext cx="4572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5">
                                            <p:txEl>
                                              <p:pRg st="0" end="0"/>
                                            </p:txEl>
                                          </p:spTgt>
                                        </p:tgtEl>
                                        <p:attrNameLst>
                                          <p:attrName>style.visibility</p:attrName>
                                        </p:attrNameLst>
                                      </p:cBhvr>
                                      <p:to>
                                        <p:strVal val="visible"/>
                                      </p:to>
                                    </p:set>
                                    <p:anim calcmode="lin" valueType="num">
                                      <p:cBhvr additive="base">
                                        <p:cTn id="7" dur="500" fill="hold"/>
                                        <p:tgtEl>
                                          <p:spTgt spid="102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762000" y="457200"/>
            <a:ext cx="7467600" cy="33547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lvl="0" indent="-457200"/>
            <a:r>
              <a:rPr lang="en-IN" sz="2200" b="1" dirty="0" smtClean="0">
                <a:latin typeface="Bookman Old Style" pitchFamily="18" charset="0"/>
              </a:rPr>
              <a:t>34. Mentor</a:t>
            </a:r>
          </a:p>
          <a:p>
            <a:pPr marL="457200" lvl="0" indent="-457200"/>
            <a:endParaRPr lang="en-IN" sz="2200" dirty="0" smtClean="0">
              <a:latin typeface="Bookman Old Style" pitchFamily="18" charset="0"/>
            </a:endParaRPr>
          </a:p>
          <a:p>
            <a:pPr algn="just" fontAlgn="base"/>
            <a:r>
              <a:rPr lang="en-IN" sz="2400" b="1" dirty="0" err="1" smtClean="0">
                <a:latin typeface="Bookman Old Style" pitchFamily="18" charset="0"/>
              </a:rPr>
              <a:t>Startup</a:t>
            </a:r>
            <a:r>
              <a:rPr lang="en-IN" sz="2400" b="1" dirty="0" smtClean="0">
                <a:latin typeface="Bookman Old Style" pitchFamily="18" charset="0"/>
              </a:rPr>
              <a:t> Mentor</a:t>
            </a:r>
            <a:r>
              <a:rPr lang="en-IN" sz="2400" dirty="0" smtClean="0">
                <a:latin typeface="Bookman Old Style" pitchFamily="18" charset="0"/>
              </a:rPr>
              <a:t> is your friend that person you talk to about anything and everything related to business and expect an honest and brutal discussion. </a:t>
            </a:r>
            <a:r>
              <a:rPr lang="en-IN" sz="2400" b="1" dirty="0" err="1" smtClean="0">
                <a:latin typeface="Bookman Old Style" pitchFamily="18" charset="0"/>
              </a:rPr>
              <a:t>Startup</a:t>
            </a:r>
            <a:r>
              <a:rPr lang="en-IN" sz="2400" b="1" dirty="0" smtClean="0">
                <a:latin typeface="Bookman Old Style" pitchFamily="18" charset="0"/>
              </a:rPr>
              <a:t> Mentors</a:t>
            </a:r>
            <a:r>
              <a:rPr lang="en-IN" sz="2400" dirty="0" smtClean="0">
                <a:latin typeface="Bookman Old Style" pitchFamily="18" charset="0"/>
              </a:rPr>
              <a:t> play a very crucial role in guiding the </a:t>
            </a:r>
            <a:r>
              <a:rPr lang="en-IN" sz="2400" b="1" dirty="0" err="1" smtClean="0">
                <a:latin typeface="Bookman Old Style" pitchFamily="18" charset="0"/>
              </a:rPr>
              <a:t>startup</a:t>
            </a:r>
            <a:r>
              <a:rPr lang="en-IN" sz="2400" dirty="0" smtClean="0">
                <a:latin typeface="Bookman Old Style" pitchFamily="18" charset="0"/>
              </a:rPr>
              <a:t> throughout their journey and it is highly important to find the right </a:t>
            </a:r>
            <a:r>
              <a:rPr lang="en-IN" sz="2400" b="1" dirty="0" smtClean="0">
                <a:latin typeface="Bookman Old Style" pitchFamily="18" charset="0"/>
              </a:rPr>
              <a:t>mentor</a:t>
            </a:r>
            <a:r>
              <a:rPr lang="en-IN" sz="2400" dirty="0" smtClean="0">
                <a:latin typeface="Bookman Old Style" pitchFamily="18" charset="0"/>
              </a:rPr>
              <a:t>.</a:t>
            </a:r>
            <a:endParaRPr lang="en-IN" sz="2200" dirty="0" smtClean="0">
              <a:latin typeface="Bookman Old Style"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35</a:t>
            </a:fld>
            <a:endParaRPr lang="en-US"/>
          </a:p>
        </p:txBody>
      </p:sp>
      <p:sp>
        <p:nvSpPr>
          <p:cNvPr id="8" name="Rectangle 7"/>
          <p:cNvSpPr/>
          <p:nvPr/>
        </p:nvSpPr>
        <p:spPr>
          <a:xfrm>
            <a:off x="0" y="0"/>
            <a:ext cx="4572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8686800" y="0"/>
            <a:ext cx="4572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5">
                                            <p:txEl>
                                              <p:pRg st="0" end="0"/>
                                            </p:txEl>
                                          </p:spTgt>
                                        </p:tgtEl>
                                        <p:attrNameLst>
                                          <p:attrName>style.visibility</p:attrName>
                                        </p:attrNameLst>
                                      </p:cBhvr>
                                      <p:to>
                                        <p:strVal val="visible"/>
                                      </p:to>
                                    </p:set>
                                    <p:anim calcmode="lin" valueType="num">
                                      <p:cBhvr additive="base">
                                        <p:cTn id="7" dur="500" fill="hold"/>
                                        <p:tgtEl>
                                          <p:spTgt spid="102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762000" y="457200"/>
            <a:ext cx="746760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lvl="0" indent="-457200"/>
            <a:r>
              <a:rPr lang="en-IN" sz="2200" b="1" dirty="0" smtClean="0">
                <a:latin typeface="Bookman Old Style" pitchFamily="18" charset="0"/>
              </a:rPr>
              <a:t>35. ESOP</a:t>
            </a:r>
          </a:p>
          <a:p>
            <a:pPr marL="457200" lvl="0" indent="-457200"/>
            <a:endParaRPr lang="en-IN" sz="2200" dirty="0" smtClean="0">
              <a:latin typeface="Bookman Old Style" pitchFamily="18" charset="0"/>
            </a:endParaRPr>
          </a:p>
          <a:p>
            <a:pPr algn="just" fontAlgn="base"/>
            <a:r>
              <a:rPr lang="en-IN" sz="2400" dirty="0" smtClean="0">
                <a:latin typeface="Bookman Old Style" pitchFamily="18" charset="0"/>
              </a:rPr>
              <a:t>Employee stock ownership, or employee share ownership, is where a company's employees own shares in that company. Employees typically acquire shares through a share option plan.</a:t>
            </a:r>
            <a:endParaRPr lang="en-IN" sz="2200" dirty="0" smtClean="0">
              <a:latin typeface="Bookman Old Style"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36</a:t>
            </a:fld>
            <a:endParaRPr lang="en-US"/>
          </a:p>
        </p:txBody>
      </p:sp>
      <p:sp>
        <p:nvSpPr>
          <p:cNvPr id="8" name="Rectangle 7"/>
          <p:cNvSpPr/>
          <p:nvPr/>
        </p:nvSpPr>
        <p:spPr>
          <a:xfrm>
            <a:off x="0" y="0"/>
            <a:ext cx="4572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8686800" y="0"/>
            <a:ext cx="4572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5">
                                            <p:txEl>
                                              <p:pRg st="0" end="0"/>
                                            </p:txEl>
                                          </p:spTgt>
                                        </p:tgtEl>
                                        <p:attrNameLst>
                                          <p:attrName>style.visibility</p:attrName>
                                        </p:attrNameLst>
                                      </p:cBhvr>
                                      <p:to>
                                        <p:strVal val="visible"/>
                                      </p:to>
                                    </p:set>
                                    <p:anim calcmode="lin" valueType="num">
                                      <p:cBhvr additive="base">
                                        <p:cTn id="7" dur="500" fill="hold"/>
                                        <p:tgtEl>
                                          <p:spTgt spid="102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762000" y="457200"/>
            <a:ext cx="7467600" cy="44627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lvl="0" indent="-457200"/>
            <a:r>
              <a:rPr lang="en-IN" sz="2200" b="1" dirty="0" smtClean="0">
                <a:latin typeface="Bookman Old Style" pitchFamily="18" charset="0"/>
              </a:rPr>
              <a:t>36. Pre Money and Post Money Valuation</a:t>
            </a:r>
          </a:p>
          <a:p>
            <a:pPr marL="457200" lvl="0" indent="-457200"/>
            <a:endParaRPr lang="en-IN" sz="2200" dirty="0" smtClean="0">
              <a:latin typeface="Bookman Old Style" pitchFamily="18" charset="0"/>
            </a:endParaRPr>
          </a:p>
          <a:p>
            <a:pPr algn="just" fontAlgn="base"/>
            <a:r>
              <a:rPr lang="en-IN" sz="2400" dirty="0" smtClean="0">
                <a:latin typeface="Bookman Old Style" pitchFamily="18" charset="0"/>
              </a:rPr>
              <a:t>The value of a company immediately prior to receiving an investment, used to determine what percentage of a company's ownership will be purchased in exchange for a specified investment amount.</a:t>
            </a:r>
          </a:p>
          <a:p>
            <a:pPr algn="just" fontAlgn="base"/>
            <a:endParaRPr lang="en-IN" sz="2400" dirty="0" smtClean="0">
              <a:latin typeface="Bookman Old Style" pitchFamily="18" charset="0"/>
            </a:endParaRPr>
          </a:p>
          <a:p>
            <a:pPr algn="just" fontAlgn="base"/>
            <a:r>
              <a:rPr lang="en-IN" sz="2400" dirty="0" smtClean="0">
                <a:latin typeface="Bookman Old Style" pitchFamily="18" charset="0"/>
              </a:rPr>
              <a:t>The value of a company immediately after it has received an equity investment, including both the company's pre-money valuation and the amount it received from the investment.</a:t>
            </a:r>
            <a:endParaRPr lang="en-IN" sz="2200" dirty="0" smtClean="0">
              <a:latin typeface="Bookman Old Style"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37</a:t>
            </a:fld>
            <a:endParaRPr lang="en-US"/>
          </a:p>
        </p:txBody>
      </p:sp>
      <p:sp>
        <p:nvSpPr>
          <p:cNvPr id="8" name="Rectangle 7"/>
          <p:cNvSpPr/>
          <p:nvPr/>
        </p:nvSpPr>
        <p:spPr>
          <a:xfrm>
            <a:off x="0" y="0"/>
            <a:ext cx="4572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8686800" y="0"/>
            <a:ext cx="4572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5">
                                            <p:txEl>
                                              <p:pRg st="0" end="0"/>
                                            </p:txEl>
                                          </p:spTgt>
                                        </p:tgtEl>
                                        <p:attrNameLst>
                                          <p:attrName>style.visibility</p:attrName>
                                        </p:attrNameLst>
                                      </p:cBhvr>
                                      <p:to>
                                        <p:strVal val="visible"/>
                                      </p:to>
                                    </p:set>
                                    <p:anim calcmode="lin" valueType="num">
                                      <p:cBhvr additive="base">
                                        <p:cTn id="7" dur="500" fill="hold"/>
                                        <p:tgtEl>
                                          <p:spTgt spid="102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762000" y="457200"/>
            <a:ext cx="746760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lvl="0" indent="-457200"/>
            <a:r>
              <a:rPr lang="en-IN" sz="2200" b="1" dirty="0" smtClean="0">
                <a:latin typeface="Bookman Old Style" pitchFamily="18" charset="0"/>
              </a:rPr>
              <a:t>37. Blue Ocean Strategy</a:t>
            </a:r>
          </a:p>
          <a:p>
            <a:pPr marL="457200" lvl="0" indent="-457200"/>
            <a:endParaRPr lang="en-IN" sz="2200" dirty="0" smtClean="0">
              <a:latin typeface="Bookman Old Style" pitchFamily="18" charset="0"/>
            </a:endParaRPr>
          </a:p>
          <a:p>
            <a:pPr algn="just" fontAlgn="base"/>
            <a:r>
              <a:rPr lang="en-IN" sz="2400" b="1" dirty="0" smtClean="0">
                <a:latin typeface="Bookman Old Style" pitchFamily="18" charset="0"/>
              </a:rPr>
              <a:t>Blue ocean strategy</a:t>
            </a:r>
            <a:r>
              <a:rPr lang="en-IN" sz="2400" dirty="0" smtClean="0">
                <a:latin typeface="Bookman Old Style" pitchFamily="18" charset="0"/>
              </a:rPr>
              <a:t> is the simultaneous pursuit of differentiation and low cost to open up a new market space and create new demand. </a:t>
            </a:r>
            <a:endParaRPr lang="en-IN" sz="2200" dirty="0" smtClean="0">
              <a:latin typeface="Bookman Old Style"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38</a:t>
            </a:fld>
            <a:endParaRPr lang="en-US"/>
          </a:p>
        </p:txBody>
      </p:sp>
      <p:sp>
        <p:nvSpPr>
          <p:cNvPr id="8" name="Rectangle 7"/>
          <p:cNvSpPr/>
          <p:nvPr/>
        </p:nvSpPr>
        <p:spPr>
          <a:xfrm>
            <a:off x="0" y="0"/>
            <a:ext cx="4572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8686800" y="0"/>
            <a:ext cx="4572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5">
                                            <p:txEl>
                                              <p:pRg st="0" end="0"/>
                                            </p:txEl>
                                          </p:spTgt>
                                        </p:tgtEl>
                                        <p:attrNameLst>
                                          <p:attrName>style.visibility</p:attrName>
                                        </p:attrNameLst>
                                      </p:cBhvr>
                                      <p:to>
                                        <p:strVal val="visible"/>
                                      </p:to>
                                    </p:set>
                                    <p:anim calcmode="lin" valueType="num">
                                      <p:cBhvr additive="base">
                                        <p:cTn id="7" dur="500" fill="hold"/>
                                        <p:tgtEl>
                                          <p:spTgt spid="102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762000" y="457200"/>
            <a:ext cx="7467600" cy="15081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lvl="0" indent="-457200"/>
            <a:r>
              <a:rPr lang="en-IN" sz="2200" b="1" dirty="0" smtClean="0">
                <a:latin typeface="Bookman Old Style" pitchFamily="18" charset="0"/>
              </a:rPr>
              <a:t>38. Red Ocean Strategy</a:t>
            </a:r>
          </a:p>
          <a:p>
            <a:pPr marL="457200" lvl="0" indent="-457200"/>
            <a:endParaRPr lang="en-IN" sz="2200" dirty="0" smtClean="0">
              <a:latin typeface="Bookman Old Style" pitchFamily="18" charset="0"/>
            </a:endParaRPr>
          </a:p>
          <a:p>
            <a:pPr algn="just" fontAlgn="base"/>
            <a:r>
              <a:rPr lang="en-IN" sz="2400" dirty="0" smtClean="0">
                <a:latin typeface="Bookman Old Style" pitchFamily="18" charset="0"/>
              </a:rPr>
              <a:t>A </a:t>
            </a:r>
            <a:r>
              <a:rPr lang="en-IN" sz="2400" b="1" dirty="0" smtClean="0">
                <a:latin typeface="Bookman Old Style" pitchFamily="18" charset="0"/>
              </a:rPr>
              <a:t>red ocean strategy</a:t>
            </a:r>
            <a:r>
              <a:rPr lang="en-IN" sz="2400" dirty="0" smtClean="0">
                <a:latin typeface="Bookman Old Style" pitchFamily="18" charset="0"/>
              </a:rPr>
              <a:t> involves competing in industries that are currently in existence.</a:t>
            </a:r>
            <a:endParaRPr lang="en-IN" sz="2200" dirty="0" smtClean="0">
              <a:latin typeface="Bookman Old Style"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39</a:t>
            </a:fld>
            <a:endParaRPr lang="en-US"/>
          </a:p>
        </p:txBody>
      </p:sp>
      <p:sp>
        <p:nvSpPr>
          <p:cNvPr id="8" name="Rectangle 7"/>
          <p:cNvSpPr/>
          <p:nvPr/>
        </p:nvSpPr>
        <p:spPr>
          <a:xfrm>
            <a:off x="0" y="0"/>
            <a:ext cx="4572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8686800" y="0"/>
            <a:ext cx="4572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5">
                                            <p:txEl>
                                              <p:pRg st="0" end="0"/>
                                            </p:txEl>
                                          </p:spTgt>
                                        </p:tgtEl>
                                        <p:attrNameLst>
                                          <p:attrName>style.visibility</p:attrName>
                                        </p:attrNameLst>
                                      </p:cBhvr>
                                      <p:to>
                                        <p:strVal val="visible"/>
                                      </p:to>
                                    </p:set>
                                    <p:anim calcmode="lin" valueType="num">
                                      <p:cBhvr additive="base">
                                        <p:cTn id="7" dur="500" fill="hold"/>
                                        <p:tgtEl>
                                          <p:spTgt spid="102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81000" y="457200"/>
            <a:ext cx="7924800"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lvl="0" indent="-457200"/>
            <a:r>
              <a:rPr lang="en-IN" sz="2200" b="1" dirty="0" smtClean="0">
                <a:latin typeface="Bookman Old Style" pitchFamily="18" charset="0"/>
              </a:rPr>
              <a:t>     3. Lean </a:t>
            </a:r>
            <a:r>
              <a:rPr lang="en-IN" sz="2200" b="1" dirty="0" err="1" smtClean="0">
                <a:latin typeface="Bookman Old Style" pitchFamily="18" charset="0"/>
              </a:rPr>
              <a:t>Startup</a:t>
            </a:r>
            <a:endParaRPr lang="en-IN" sz="2200" b="1" dirty="0" smtClean="0">
              <a:latin typeface="Bookman Old Style" pitchFamily="18" charset="0"/>
            </a:endParaRPr>
          </a:p>
          <a:p>
            <a:pPr marL="457200" lvl="0" indent="-457200"/>
            <a:endParaRPr lang="en-IN" sz="2200" dirty="0" smtClean="0">
              <a:latin typeface="Bookman Old Style" pitchFamily="18" charset="0"/>
            </a:endParaRPr>
          </a:p>
          <a:p>
            <a:pPr marL="457200" lvl="0" indent="-457200" algn="just"/>
            <a:r>
              <a:rPr lang="en-IN" sz="2400" dirty="0" smtClean="0"/>
              <a:t>      </a:t>
            </a:r>
            <a:r>
              <a:rPr lang="en-IN" sz="2400" dirty="0" smtClean="0">
                <a:latin typeface="Bookman Old Style" pitchFamily="18" charset="0"/>
              </a:rPr>
              <a:t>This in a business development approach that is based on a method of manufacturing that values a business’ ability to change. It aims to shorten product development cycles by adopting experimentation methods that are based on tentative business ideas. </a:t>
            </a:r>
          </a:p>
          <a:p>
            <a:pPr marL="457200" lvl="0" indent="-457200" algn="just"/>
            <a:endParaRPr lang="en-IN" sz="2400" dirty="0" smtClean="0">
              <a:latin typeface="Bookman Old Style" pitchFamily="18" charset="0"/>
            </a:endParaRPr>
          </a:p>
          <a:p>
            <a:pPr marL="457200" lvl="0" indent="-457200" algn="just"/>
            <a:r>
              <a:rPr lang="en-IN" sz="2400" dirty="0" smtClean="0">
                <a:latin typeface="Bookman Old Style" pitchFamily="18" charset="0"/>
              </a:rPr>
              <a:t>     The main idea behind this is based on how </a:t>
            </a:r>
            <a:r>
              <a:rPr lang="en-IN" sz="2400" dirty="0" err="1" smtClean="0">
                <a:latin typeface="Bookman Old Style" pitchFamily="18" charset="0"/>
              </a:rPr>
              <a:t>startups</a:t>
            </a:r>
            <a:r>
              <a:rPr lang="en-IN" sz="2400" dirty="0" smtClean="0">
                <a:latin typeface="Bookman Old Style" pitchFamily="18" charset="0"/>
              </a:rPr>
              <a:t> can invest their time into repeatedly building products or services to meet the needs of early customers.</a:t>
            </a:r>
            <a:endParaRPr lang="en-IN" sz="2200" dirty="0" smtClean="0">
              <a:latin typeface="Bookman Old Style"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4</a:t>
            </a:fld>
            <a:endParaRPr lang="en-US"/>
          </a:p>
        </p:txBody>
      </p:sp>
      <p:sp>
        <p:nvSpPr>
          <p:cNvPr id="8" name="Rectangle 7"/>
          <p:cNvSpPr/>
          <p:nvPr/>
        </p:nvSpPr>
        <p:spPr>
          <a:xfrm>
            <a:off x="0" y="0"/>
            <a:ext cx="4572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8686800" y="0"/>
            <a:ext cx="4572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5">
                                            <p:txEl>
                                              <p:pRg st="0" end="0"/>
                                            </p:txEl>
                                          </p:spTgt>
                                        </p:tgtEl>
                                        <p:attrNameLst>
                                          <p:attrName>style.visibility</p:attrName>
                                        </p:attrNameLst>
                                      </p:cBhvr>
                                      <p:to>
                                        <p:strVal val="visible"/>
                                      </p:to>
                                    </p:set>
                                    <p:anim calcmode="lin" valueType="num">
                                      <p:cBhvr additive="base">
                                        <p:cTn id="7" dur="500" fill="hold"/>
                                        <p:tgtEl>
                                          <p:spTgt spid="102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5">
                                            <p:txEl>
                                              <p:pRg st="2" end="2"/>
                                            </p:txEl>
                                          </p:spTgt>
                                        </p:tgtEl>
                                        <p:attrNameLst>
                                          <p:attrName>style.visibility</p:attrName>
                                        </p:attrNameLst>
                                      </p:cBhvr>
                                      <p:to>
                                        <p:strVal val="visible"/>
                                      </p:to>
                                    </p:set>
                                    <p:anim calcmode="lin" valueType="num">
                                      <p:cBhvr additive="base">
                                        <p:cTn id="13" dur="500" fill="hold"/>
                                        <p:tgtEl>
                                          <p:spTgt spid="102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25">
                                            <p:txEl>
                                              <p:pRg st="4" end="4"/>
                                            </p:txEl>
                                          </p:spTgt>
                                        </p:tgtEl>
                                        <p:attrNameLst>
                                          <p:attrName>style.visibility</p:attrName>
                                        </p:attrNameLst>
                                      </p:cBhvr>
                                      <p:to>
                                        <p:strVal val="visible"/>
                                      </p:to>
                                    </p:set>
                                    <p:anim calcmode="lin" valueType="num">
                                      <p:cBhvr additive="base">
                                        <p:cTn id="19" dur="500" fill="hold"/>
                                        <p:tgtEl>
                                          <p:spTgt spid="102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2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762000" y="457200"/>
            <a:ext cx="7467600" cy="15081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lvl="0" indent="-457200"/>
            <a:r>
              <a:rPr lang="en-IN" sz="2200" b="1" dirty="0" smtClean="0">
                <a:latin typeface="Bookman Old Style" pitchFamily="18" charset="0"/>
              </a:rPr>
              <a:t>39. Equity</a:t>
            </a:r>
          </a:p>
          <a:p>
            <a:pPr marL="457200" lvl="0" indent="-457200"/>
            <a:endParaRPr lang="en-IN" sz="2200" dirty="0" smtClean="0">
              <a:latin typeface="Bookman Old Style" pitchFamily="18" charset="0"/>
            </a:endParaRPr>
          </a:p>
          <a:p>
            <a:pPr algn="just" fontAlgn="base"/>
            <a:r>
              <a:rPr lang="en-IN" sz="2400" dirty="0" smtClean="0">
                <a:latin typeface="Bookman Old Style" pitchFamily="18" charset="0"/>
              </a:rPr>
              <a:t>Ownership in the capital of a Company. In corporations, it is called “stock”</a:t>
            </a:r>
            <a:endParaRPr lang="en-IN" sz="2200" dirty="0" smtClean="0">
              <a:latin typeface="Bookman Old Style"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40</a:t>
            </a:fld>
            <a:endParaRPr lang="en-US"/>
          </a:p>
        </p:txBody>
      </p:sp>
      <p:sp>
        <p:nvSpPr>
          <p:cNvPr id="8" name="Rectangle 7"/>
          <p:cNvSpPr/>
          <p:nvPr/>
        </p:nvSpPr>
        <p:spPr>
          <a:xfrm>
            <a:off x="0" y="0"/>
            <a:ext cx="4572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8686800" y="0"/>
            <a:ext cx="4572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5">
                                            <p:txEl>
                                              <p:pRg st="0" end="0"/>
                                            </p:txEl>
                                          </p:spTgt>
                                        </p:tgtEl>
                                        <p:attrNameLst>
                                          <p:attrName>style.visibility</p:attrName>
                                        </p:attrNameLst>
                                      </p:cBhvr>
                                      <p:to>
                                        <p:strVal val="visible"/>
                                      </p:to>
                                    </p:set>
                                    <p:anim calcmode="lin" valueType="num">
                                      <p:cBhvr additive="base">
                                        <p:cTn id="7" dur="500" fill="hold"/>
                                        <p:tgtEl>
                                          <p:spTgt spid="102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762000" y="457200"/>
            <a:ext cx="7467600" cy="261610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lvl="0" indent="-457200"/>
            <a:r>
              <a:rPr lang="en-IN" sz="2200" b="1" dirty="0" smtClean="0">
                <a:latin typeface="Bookman Old Style" pitchFamily="18" charset="0"/>
              </a:rPr>
              <a:t>40. Demo Day</a:t>
            </a:r>
          </a:p>
          <a:p>
            <a:pPr marL="457200" lvl="0" indent="-457200"/>
            <a:endParaRPr lang="en-IN" sz="2200" dirty="0" smtClean="0">
              <a:latin typeface="Bookman Old Style" pitchFamily="18" charset="0"/>
            </a:endParaRPr>
          </a:p>
          <a:p>
            <a:pPr algn="just" fontAlgn="base"/>
            <a:r>
              <a:rPr lang="en-IN" sz="2400" dirty="0" smtClean="0">
                <a:latin typeface="Bookman Old Style" pitchFamily="18" charset="0"/>
              </a:rPr>
              <a:t>A public pitch event or “graduation” day for a group of </a:t>
            </a:r>
            <a:r>
              <a:rPr lang="en-IN" sz="2400" dirty="0" err="1" smtClean="0">
                <a:latin typeface="Bookman Old Style" pitchFamily="18" charset="0"/>
              </a:rPr>
              <a:t>startups</a:t>
            </a:r>
            <a:r>
              <a:rPr lang="en-IN" sz="2400" dirty="0" smtClean="0">
                <a:latin typeface="Bookman Old Style" pitchFamily="18" charset="0"/>
              </a:rPr>
              <a:t> in an accelerator or other program at which each company has 5–15 minutes to present its investment opportunity to potential investors in attendance.</a:t>
            </a:r>
            <a:endParaRPr lang="en-IN" sz="2200" dirty="0" smtClean="0">
              <a:latin typeface="Bookman Old Style"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41</a:t>
            </a:fld>
            <a:endParaRPr lang="en-US"/>
          </a:p>
        </p:txBody>
      </p:sp>
      <p:sp>
        <p:nvSpPr>
          <p:cNvPr id="8" name="Rectangle 7"/>
          <p:cNvSpPr/>
          <p:nvPr/>
        </p:nvSpPr>
        <p:spPr>
          <a:xfrm>
            <a:off x="0" y="0"/>
            <a:ext cx="4572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8686800" y="0"/>
            <a:ext cx="4572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5">
                                            <p:txEl>
                                              <p:pRg st="0" end="0"/>
                                            </p:txEl>
                                          </p:spTgt>
                                        </p:tgtEl>
                                        <p:attrNameLst>
                                          <p:attrName>style.visibility</p:attrName>
                                        </p:attrNameLst>
                                      </p:cBhvr>
                                      <p:to>
                                        <p:strVal val="visible"/>
                                      </p:to>
                                    </p:set>
                                    <p:anim calcmode="lin" valueType="num">
                                      <p:cBhvr additive="base">
                                        <p:cTn id="7" dur="500" fill="hold"/>
                                        <p:tgtEl>
                                          <p:spTgt spid="102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762000" y="457200"/>
            <a:ext cx="7467600" cy="261610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lvl="0" indent="-457200"/>
            <a:r>
              <a:rPr lang="en-IN" sz="2200" b="1" dirty="0" smtClean="0">
                <a:latin typeface="Bookman Old Style" pitchFamily="18" charset="0"/>
              </a:rPr>
              <a:t>41. IPR </a:t>
            </a:r>
          </a:p>
          <a:p>
            <a:pPr marL="457200" lvl="0" indent="-457200"/>
            <a:endParaRPr lang="en-IN" sz="2200" dirty="0" smtClean="0">
              <a:latin typeface="Bookman Old Style" pitchFamily="18" charset="0"/>
            </a:endParaRPr>
          </a:p>
          <a:p>
            <a:pPr algn="just" fontAlgn="base"/>
            <a:r>
              <a:rPr lang="en-IN" sz="2400" dirty="0" smtClean="0">
                <a:latin typeface="Bookman Old Style" pitchFamily="18" charset="0"/>
              </a:rPr>
              <a:t>An intangible asset of value. The protections of IP—trademarks, copyrights and patents—determine if you can prevent other people from copying these creations, and whether or not you yourself can use them freely.</a:t>
            </a:r>
            <a:endParaRPr lang="en-IN" sz="2200" dirty="0" smtClean="0">
              <a:latin typeface="Bookman Old Style"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42</a:t>
            </a:fld>
            <a:endParaRPr lang="en-US"/>
          </a:p>
        </p:txBody>
      </p:sp>
      <p:sp>
        <p:nvSpPr>
          <p:cNvPr id="8" name="Rectangle 7"/>
          <p:cNvSpPr/>
          <p:nvPr/>
        </p:nvSpPr>
        <p:spPr>
          <a:xfrm>
            <a:off x="0" y="0"/>
            <a:ext cx="4572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8686800" y="0"/>
            <a:ext cx="4572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5">
                                            <p:txEl>
                                              <p:pRg st="0" end="0"/>
                                            </p:txEl>
                                          </p:spTgt>
                                        </p:tgtEl>
                                        <p:attrNameLst>
                                          <p:attrName>style.visibility</p:attrName>
                                        </p:attrNameLst>
                                      </p:cBhvr>
                                      <p:to>
                                        <p:strVal val="visible"/>
                                      </p:to>
                                    </p:set>
                                    <p:anim calcmode="lin" valueType="num">
                                      <p:cBhvr additive="base">
                                        <p:cTn id="7" dur="500" fill="hold"/>
                                        <p:tgtEl>
                                          <p:spTgt spid="102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762000" y="457200"/>
            <a:ext cx="7467600" cy="627864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lvl="0" indent="-457200"/>
            <a:r>
              <a:rPr lang="en-IN" sz="2200" b="1" dirty="0" smtClean="0">
                <a:latin typeface="Bookman Old Style" pitchFamily="18" charset="0"/>
              </a:rPr>
              <a:t>42. Pitch</a:t>
            </a:r>
          </a:p>
          <a:p>
            <a:pPr marL="457200" lvl="0" indent="-457200"/>
            <a:endParaRPr lang="en-IN" sz="2200" dirty="0" smtClean="0">
              <a:latin typeface="Bookman Old Style" pitchFamily="18" charset="0"/>
            </a:endParaRPr>
          </a:p>
          <a:p>
            <a:pPr algn="just" fontAlgn="base"/>
            <a:r>
              <a:rPr lang="en-IN" sz="2400" dirty="0" smtClean="0">
                <a:latin typeface="Bookman Old Style" pitchFamily="18" charset="0"/>
              </a:rPr>
              <a:t>A presentation, typically supported by slides, in which a </a:t>
            </a:r>
            <a:r>
              <a:rPr lang="en-IN" sz="2400" dirty="0" err="1" smtClean="0">
                <a:latin typeface="Bookman Old Style" pitchFamily="18" charset="0"/>
              </a:rPr>
              <a:t>startup</a:t>
            </a:r>
            <a:r>
              <a:rPr lang="en-IN" sz="2400" dirty="0" smtClean="0">
                <a:latin typeface="Bookman Old Style" pitchFamily="18" charset="0"/>
              </a:rPr>
              <a:t> company's founder describes his or her company and seeks an investment from angels or venture capitalists.</a:t>
            </a:r>
          </a:p>
          <a:p>
            <a:pPr algn="just" fontAlgn="base"/>
            <a:endParaRPr lang="en-IN" sz="2400" dirty="0" smtClean="0">
              <a:latin typeface="Bookman Old Style" pitchFamily="18" charset="0"/>
            </a:endParaRPr>
          </a:p>
          <a:p>
            <a:pPr algn="just" fontAlgn="base"/>
            <a:r>
              <a:rPr lang="en-IN" sz="2400" dirty="0" smtClean="0">
                <a:latin typeface="Bookman Old Style" pitchFamily="18" charset="0"/>
              </a:rPr>
              <a:t>An </a:t>
            </a:r>
            <a:r>
              <a:rPr lang="en-IN" sz="2400" b="1" dirty="0" smtClean="0">
                <a:latin typeface="Bookman Old Style" pitchFamily="18" charset="0"/>
              </a:rPr>
              <a:t>elevator pitch</a:t>
            </a:r>
            <a:r>
              <a:rPr lang="en-IN" sz="2400" dirty="0" smtClean="0">
                <a:latin typeface="Bookman Old Style" pitchFamily="18" charset="0"/>
              </a:rPr>
              <a:t> is a brief presentation, typically 30 – 60 seconds in duration, presenting the entrepreneur’s concept / solution, business model, “go to market” strategy and value proposition to potential angel or venture capital investors, in order to obtain the attention of the investors, such that they are compelled to learn more about the opportunity.</a:t>
            </a:r>
          </a:p>
          <a:p>
            <a:pPr algn="just" fontAlgn="base"/>
            <a:endParaRPr lang="en-IN" sz="2400" dirty="0" smtClean="0">
              <a:latin typeface="Bookman Old Style" pitchFamily="18" charset="0"/>
            </a:endParaRPr>
          </a:p>
          <a:p>
            <a:pPr algn="just" fontAlgn="base"/>
            <a:endParaRPr lang="en-IN" sz="2200" dirty="0" smtClean="0">
              <a:latin typeface="Bookman Old Style"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43</a:t>
            </a:fld>
            <a:endParaRPr lang="en-US"/>
          </a:p>
        </p:txBody>
      </p:sp>
      <p:sp>
        <p:nvSpPr>
          <p:cNvPr id="8" name="Rectangle 7"/>
          <p:cNvSpPr/>
          <p:nvPr/>
        </p:nvSpPr>
        <p:spPr>
          <a:xfrm>
            <a:off x="0" y="0"/>
            <a:ext cx="4572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8686800" y="0"/>
            <a:ext cx="4572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5">
                                            <p:txEl>
                                              <p:pRg st="0" end="0"/>
                                            </p:txEl>
                                          </p:spTgt>
                                        </p:tgtEl>
                                        <p:attrNameLst>
                                          <p:attrName>style.visibility</p:attrName>
                                        </p:attrNameLst>
                                      </p:cBhvr>
                                      <p:to>
                                        <p:strVal val="visible"/>
                                      </p:to>
                                    </p:set>
                                    <p:anim calcmode="lin" valueType="num">
                                      <p:cBhvr additive="base">
                                        <p:cTn id="7" dur="500" fill="hold"/>
                                        <p:tgtEl>
                                          <p:spTgt spid="102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762000" y="457200"/>
            <a:ext cx="7467600" cy="15081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lvl="0" indent="-457200"/>
            <a:r>
              <a:rPr lang="en-IN" sz="2200" b="1" dirty="0" smtClean="0">
                <a:latin typeface="Bookman Old Style" pitchFamily="18" charset="0"/>
              </a:rPr>
              <a:t>43. Serial Entrepreneur </a:t>
            </a:r>
          </a:p>
          <a:p>
            <a:pPr marL="457200" lvl="0" indent="-457200"/>
            <a:endParaRPr lang="en-IN" sz="2200" dirty="0" smtClean="0">
              <a:latin typeface="Bookman Old Style" pitchFamily="18" charset="0"/>
            </a:endParaRPr>
          </a:p>
          <a:p>
            <a:pPr algn="just" fontAlgn="base"/>
            <a:r>
              <a:rPr lang="en-IN" sz="2400" dirty="0" smtClean="0">
                <a:latin typeface="Bookman Old Style" pitchFamily="18" charset="0"/>
              </a:rPr>
              <a:t>An entrepreneur who has previously founded and run one or more ventures.</a:t>
            </a:r>
            <a:endParaRPr lang="en-IN" sz="2200" dirty="0" smtClean="0">
              <a:latin typeface="Bookman Old Style"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44</a:t>
            </a:fld>
            <a:endParaRPr lang="en-US"/>
          </a:p>
        </p:txBody>
      </p:sp>
      <p:sp>
        <p:nvSpPr>
          <p:cNvPr id="8" name="Rectangle 7"/>
          <p:cNvSpPr/>
          <p:nvPr/>
        </p:nvSpPr>
        <p:spPr>
          <a:xfrm>
            <a:off x="0" y="0"/>
            <a:ext cx="4572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8686800" y="0"/>
            <a:ext cx="4572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5">
                                            <p:txEl>
                                              <p:pRg st="0" end="0"/>
                                            </p:txEl>
                                          </p:spTgt>
                                        </p:tgtEl>
                                        <p:attrNameLst>
                                          <p:attrName>style.visibility</p:attrName>
                                        </p:attrNameLst>
                                      </p:cBhvr>
                                      <p:to>
                                        <p:strVal val="visible"/>
                                      </p:to>
                                    </p:set>
                                    <p:anim calcmode="lin" valueType="num">
                                      <p:cBhvr additive="base">
                                        <p:cTn id="7" dur="500" fill="hold"/>
                                        <p:tgtEl>
                                          <p:spTgt spid="102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762000" y="457200"/>
            <a:ext cx="7467600" cy="18774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lvl="0" indent="-457200"/>
            <a:r>
              <a:rPr lang="en-IN" sz="2200" b="1" dirty="0" smtClean="0">
                <a:latin typeface="Bookman Old Style" pitchFamily="18" charset="0"/>
              </a:rPr>
              <a:t>44. Social Entrepreneur </a:t>
            </a:r>
          </a:p>
          <a:p>
            <a:pPr marL="457200" lvl="0" indent="-457200"/>
            <a:endParaRPr lang="en-IN" sz="2200" dirty="0" smtClean="0">
              <a:latin typeface="Bookman Old Style" pitchFamily="18" charset="0"/>
            </a:endParaRPr>
          </a:p>
          <a:p>
            <a:pPr algn="just" fontAlgn="base"/>
            <a:r>
              <a:rPr lang="en-IN" sz="2400" dirty="0" smtClean="0">
                <a:latin typeface="Bookman Old Style" pitchFamily="18" charset="0"/>
              </a:rPr>
              <a:t>A person who establishes an enterprise with the aim of solving social problems or effecting social change.</a:t>
            </a:r>
            <a:endParaRPr lang="en-IN" sz="2200" dirty="0" smtClean="0">
              <a:latin typeface="Bookman Old Style"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45</a:t>
            </a:fld>
            <a:endParaRPr lang="en-US"/>
          </a:p>
        </p:txBody>
      </p:sp>
      <p:sp>
        <p:nvSpPr>
          <p:cNvPr id="8" name="Rectangle 7"/>
          <p:cNvSpPr/>
          <p:nvPr/>
        </p:nvSpPr>
        <p:spPr>
          <a:xfrm>
            <a:off x="0" y="0"/>
            <a:ext cx="4572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8686800" y="0"/>
            <a:ext cx="4572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5">
                                            <p:txEl>
                                              <p:pRg st="0" end="0"/>
                                            </p:txEl>
                                          </p:spTgt>
                                        </p:tgtEl>
                                        <p:attrNameLst>
                                          <p:attrName>style.visibility</p:attrName>
                                        </p:attrNameLst>
                                      </p:cBhvr>
                                      <p:to>
                                        <p:strVal val="visible"/>
                                      </p:to>
                                    </p:set>
                                    <p:anim calcmode="lin" valueType="num">
                                      <p:cBhvr additive="base">
                                        <p:cTn id="7" dur="500" fill="hold"/>
                                        <p:tgtEl>
                                          <p:spTgt spid="102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762000" y="457200"/>
            <a:ext cx="7467600" cy="261610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lvl="0" indent="-457200"/>
            <a:r>
              <a:rPr lang="en-IN" sz="2200" b="1" dirty="0" smtClean="0">
                <a:latin typeface="Bookman Old Style" pitchFamily="18" charset="0"/>
              </a:rPr>
              <a:t>45. Wantrepreneur</a:t>
            </a:r>
          </a:p>
          <a:p>
            <a:pPr marL="457200" lvl="0" indent="-457200"/>
            <a:endParaRPr lang="en-IN" sz="2200" dirty="0" smtClean="0">
              <a:latin typeface="Bookman Old Style" pitchFamily="18" charset="0"/>
            </a:endParaRPr>
          </a:p>
          <a:p>
            <a:pPr algn="just" fontAlgn="base"/>
            <a:r>
              <a:rPr lang="en-IN" sz="2400" dirty="0" smtClean="0">
                <a:latin typeface="Bookman Old Style" pitchFamily="18" charset="0"/>
              </a:rPr>
              <a:t>An individual who continuously ponders, desires or wants to start a business, acts as if they are an entrepreneur but fails to take the steps necessary to establish and operate a business.</a:t>
            </a:r>
            <a:endParaRPr lang="en-IN" sz="2200" dirty="0" smtClean="0">
              <a:latin typeface="Bookman Old Style"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46</a:t>
            </a:fld>
            <a:endParaRPr lang="en-US"/>
          </a:p>
        </p:txBody>
      </p:sp>
      <p:sp>
        <p:nvSpPr>
          <p:cNvPr id="8" name="Rectangle 7"/>
          <p:cNvSpPr/>
          <p:nvPr/>
        </p:nvSpPr>
        <p:spPr>
          <a:xfrm>
            <a:off x="0" y="0"/>
            <a:ext cx="4572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8686800" y="0"/>
            <a:ext cx="4572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5">
                                            <p:txEl>
                                              <p:pRg st="0" end="0"/>
                                            </p:txEl>
                                          </p:spTgt>
                                        </p:tgtEl>
                                        <p:attrNameLst>
                                          <p:attrName>style.visibility</p:attrName>
                                        </p:attrNameLst>
                                      </p:cBhvr>
                                      <p:to>
                                        <p:strVal val="visible"/>
                                      </p:to>
                                    </p:set>
                                    <p:anim calcmode="lin" valueType="num">
                                      <p:cBhvr additive="base">
                                        <p:cTn id="7" dur="500" fill="hold"/>
                                        <p:tgtEl>
                                          <p:spTgt spid="102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762000" y="457200"/>
            <a:ext cx="7467600" cy="33547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lvl="0" indent="-457200"/>
            <a:r>
              <a:rPr lang="en-IN" sz="2200" b="1" dirty="0" smtClean="0">
                <a:latin typeface="Bookman Old Style" pitchFamily="18" charset="0"/>
              </a:rPr>
              <a:t>46. Buyout</a:t>
            </a:r>
          </a:p>
          <a:p>
            <a:pPr marL="457200" lvl="0" indent="-457200"/>
            <a:endParaRPr lang="en-IN" sz="2200" dirty="0" smtClean="0">
              <a:latin typeface="Bookman Old Style" pitchFamily="18" charset="0"/>
            </a:endParaRPr>
          </a:p>
          <a:p>
            <a:pPr algn="just" fontAlgn="base"/>
            <a:r>
              <a:rPr lang="en-IN" sz="2400" dirty="0" smtClean="0">
                <a:latin typeface="Bookman Old Style" pitchFamily="18" charset="0"/>
              </a:rPr>
              <a:t>A </a:t>
            </a:r>
            <a:r>
              <a:rPr lang="en-IN" sz="2400" b="1" dirty="0" smtClean="0">
                <a:latin typeface="Bookman Old Style" pitchFamily="18" charset="0"/>
              </a:rPr>
              <a:t>buyout</a:t>
            </a:r>
            <a:r>
              <a:rPr lang="en-IN" sz="2400" dirty="0" smtClean="0">
                <a:latin typeface="Bookman Old Style" pitchFamily="18" charset="0"/>
              </a:rPr>
              <a:t> is defined as the purchase of a company or a controlling interest of a corporation's shares, product line or business.</a:t>
            </a:r>
          </a:p>
          <a:p>
            <a:pPr algn="just" fontAlgn="base"/>
            <a:endParaRPr lang="en-IN" sz="2400" dirty="0" smtClean="0">
              <a:latin typeface="Bookman Old Style" pitchFamily="18" charset="0"/>
            </a:endParaRPr>
          </a:p>
          <a:p>
            <a:pPr algn="just" fontAlgn="base"/>
            <a:r>
              <a:rPr lang="en-IN" sz="2400" b="1" dirty="0" smtClean="0">
                <a:latin typeface="Bookman Old Style" pitchFamily="18" charset="0"/>
              </a:rPr>
              <a:t>Leveraged Buyout </a:t>
            </a:r>
            <a:r>
              <a:rPr lang="en-IN" sz="2400" dirty="0" smtClean="0">
                <a:latin typeface="Bookman Old Style" pitchFamily="18" charset="0"/>
              </a:rPr>
              <a:t>A takeover of a company, using a combination of equity and borrowed funds.</a:t>
            </a:r>
          </a:p>
        </p:txBody>
      </p:sp>
      <p:sp>
        <p:nvSpPr>
          <p:cNvPr id="5" name="Slide Number Placeholder 4"/>
          <p:cNvSpPr>
            <a:spLocks noGrp="1"/>
          </p:cNvSpPr>
          <p:nvPr>
            <p:ph type="sldNum" sz="quarter" idx="12"/>
          </p:nvPr>
        </p:nvSpPr>
        <p:spPr/>
        <p:txBody>
          <a:bodyPr/>
          <a:lstStyle/>
          <a:p>
            <a:fld id="{B6F15528-21DE-4FAA-801E-634DDDAF4B2B}" type="slidenum">
              <a:rPr lang="en-US" smtClean="0"/>
              <a:pPr/>
              <a:t>47</a:t>
            </a:fld>
            <a:endParaRPr lang="en-US"/>
          </a:p>
        </p:txBody>
      </p:sp>
      <p:sp>
        <p:nvSpPr>
          <p:cNvPr id="8" name="Rectangle 7"/>
          <p:cNvSpPr/>
          <p:nvPr/>
        </p:nvSpPr>
        <p:spPr>
          <a:xfrm>
            <a:off x="0" y="0"/>
            <a:ext cx="4572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8686800" y="0"/>
            <a:ext cx="4572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5">
                                            <p:txEl>
                                              <p:pRg st="0" end="0"/>
                                            </p:txEl>
                                          </p:spTgt>
                                        </p:tgtEl>
                                        <p:attrNameLst>
                                          <p:attrName>style.visibility</p:attrName>
                                        </p:attrNameLst>
                                      </p:cBhvr>
                                      <p:to>
                                        <p:strVal val="visible"/>
                                      </p:to>
                                    </p:set>
                                    <p:anim calcmode="lin" valueType="num">
                                      <p:cBhvr additive="base">
                                        <p:cTn id="7" dur="500" fill="hold"/>
                                        <p:tgtEl>
                                          <p:spTgt spid="102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762000" y="457200"/>
            <a:ext cx="7467600" cy="37240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lvl="0" indent="-457200"/>
            <a:r>
              <a:rPr lang="en-IN" sz="2200" b="1" dirty="0" smtClean="0">
                <a:latin typeface="Bookman Old Style" pitchFamily="18" charset="0"/>
              </a:rPr>
              <a:t>47. Break Even</a:t>
            </a:r>
          </a:p>
          <a:p>
            <a:pPr marL="457200" lvl="0" indent="-457200"/>
            <a:endParaRPr lang="en-IN" sz="2200" dirty="0" smtClean="0">
              <a:latin typeface="Bookman Old Style" pitchFamily="18" charset="0"/>
            </a:endParaRPr>
          </a:p>
          <a:p>
            <a:pPr algn="just" fontAlgn="base"/>
            <a:r>
              <a:rPr lang="en-IN" sz="2400" dirty="0" smtClean="0">
                <a:latin typeface="Bookman Old Style" pitchFamily="18" charset="0"/>
              </a:rPr>
              <a:t>Break-even analysis entails the calculation and examination of the margin of safety for an entity based on the revenues collected and associated costs.</a:t>
            </a:r>
          </a:p>
          <a:p>
            <a:pPr algn="just" fontAlgn="base"/>
            <a:endParaRPr lang="en-IN" sz="2400" dirty="0" smtClean="0">
              <a:latin typeface="Bookman Old Style" pitchFamily="18" charset="0"/>
            </a:endParaRPr>
          </a:p>
          <a:p>
            <a:pPr algn="just" fontAlgn="base"/>
            <a:r>
              <a:rPr lang="en-IN" sz="2400" dirty="0" smtClean="0">
                <a:latin typeface="Bookman Old Style" pitchFamily="18" charset="0"/>
              </a:rPr>
              <a:t>Break-even analysis tells you at what level an investment must reach to recover your initial outlay.</a:t>
            </a:r>
            <a:endParaRPr lang="en-IN" sz="2200" dirty="0" smtClean="0">
              <a:latin typeface="Bookman Old Style"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48</a:t>
            </a:fld>
            <a:endParaRPr lang="en-US"/>
          </a:p>
        </p:txBody>
      </p:sp>
      <p:sp>
        <p:nvSpPr>
          <p:cNvPr id="8" name="Rectangle 7"/>
          <p:cNvSpPr/>
          <p:nvPr/>
        </p:nvSpPr>
        <p:spPr>
          <a:xfrm>
            <a:off x="0" y="0"/>
            <a:ext cx="4572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8686800" y="0"/>
            <a:ext cx="4572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5">
                                            <p:txEl>
                                              <p:pRg st="0" end="0"/>
                                            </p:txEl>
                                          </p:spTgt>
                                        </p:tgtEl>
                                        <p:attrNameLst>
                                          <p:attrName>style.visibility</p:attrName>
                                        </p:attrNameLst>
                                      </p:cBhvr>
                                      <p:to>
                                        <p:strVal val="visible"/>
                                      </p:to>
                                    </p:set>
                                    <p:anim calcmode="lin" valueType="num">
                                      <p:cBhvr additive="base">
                                        <p:cTn id="7" dur="500" fill="hold"/>
                                        <p:tgtEl>
                                          <p:spTgt spid="102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5">
                                            <p:txEl>
                                              <p:pRg st="2" end="2"/>
                                            </p:txEl>
                                          </p:spTgt>
                                        </p:tgtEl>
                                        <p:attrNameLst>
                                          <p:attrName>style.visibility</p:attrName>
                                        </p:attrNameLst>
                                      </p:cBhvr>
                                      <p:to>
                                        <p:strVal val="visible"/>
                                      </p:to>
                                    </p:set>
                                    <p:anim calcmode="lin" valueType="num">
                                      <p:cBhvr additive="base">
                                        <p:cTn id="13" dur="500" fill="hold"/>
                                        <p:tgtEl>
                                          <p:spTgt spid="102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762000" y="457200"/>
            <a:ext cx="746760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lvl="0" indent="-457200"/>
            <a:r>
              <a:rPr lang="en-IN" sz="2200" b="1" dirty="0" smtClean="0">
                <a:latin typeface="Bookman Old Style" pitchFamily="18" charset="0"/>
              </a:rPr>
              <a:t>48. Due Diligence</a:t>
            </a:r>
          </a:p>
          <a:p>
            <a:pPr marL="457200" lvl="0" indent="-457200"/>
            <a:endParaRPr lang="en-IN" sz="2200" dirty="0" smtClean="0">
              <a:latin typeface="Bookman Old Style" pitchFamily="18" charset="0"/>
            </a:endParaRPr>
          </a:p>
          <a:p>
            <a:pPr algn="just" fontAlgn="base"/>
            <a:r>
              <a:rPr lang="en-IN" sz="2400" dirty="0" smtClean="0">
                <a:latin typeface="Bookman Old Style" pitchFamily="18" charset="0"/>
              </a:rPr>
              <a:t>A process undertaken by potential investors — individuals or institutions — to analyze and assess the desirability, value, and potential of an investment opportunity.</a:t>
            </a:r>
            <a:endParaRPr lang="en-IN" sz="2200" dirty="0" smtClean="0">
              <a:latin typeface="Bookman Old Style"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49</a:t>
            </a:fld>
            <a:endParaRPr lang="en-US"/>
          </a:p>
        </p:txBody>
      </p:sp>
      <p:sp>
        <p:nvSpPr>
          <p:cNvPr id="8" name="Rectangle 7"/>
          <p:cNvSpPr/>
          <p:nvPr/>
        </p:nvSpPr>
        <p:spPr>
          <a:xfrm>
            <a:off x="0" y="0"/>
            <a:ext cx="4572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8686800" y="0"/>
            <a:ext cx="4572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5">
                                            <p:txEl>
                                              <p:pRg st="0" end="0"/>
                                            </p:txEl>
                                          </p:spTgt>
                                        </p:tgtEl>
                                        <p:attrNameLst>
                                          <p:attrName>style.visibility</p:attrName>
                                        </p:attrNameLst>
                                      </p:cBhvr>
                                      <p:to>
                                        <p:strVal val="visible"/>
                                      </p:to>
                                    </p:set>
                                    <p:anim calcmode="lin" valueType="num">
                                      <p:cBhvr additive="base">
                                        <p:cTn id="7" dur="500" fill="hold"/>
                                        <p:tgtEl>
                                          <p:spTgt spid="102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533400" y="457200"/>
            <a:ext cx="7772400" cy="298543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lvl="0" indent="-457200"/>
            <a:r>
              <a:rPr lang="en-IN" sz="2200" b="1" dirty="0" smtClean="0">
                <a:latin typeface="Bookman Old Style" pitchFamily="18" charset="0"/>
              </a:rPr>
              <a:t>    4. Minimum Viable Product</a:t>
            </a:r>
          </a:p>
          <a:p>
            <a:pPr marL="457200" lvl="0" indent="-457200"/>
            <a:endParaRPr lang="en-IN" sz="2200" dirty="0" smtClean="0">
              <a:latin typeface="Bookman Old Style" pitchFamily="18" charset="0"/>
            </a:endParaRPr>
          </a:p>
          <a:p>
            <a:pPr marL="457200" lvl="0" indent="-457200" algn="just"/>
            <a:r>
              <a:rPr lang="en-IN" sz="2400" dirty="0" smtClean="0"/>
              <a:t>      </a:t>
            </a:r>
            <a:r>
              <a:rPr lang="en-IN" sz="2400" dirty="0" smtClean="0">
                <a:latin typeface="Bookman Old Style" pitchFamily="18" charset="0"/>
              </a:rPr>
              <a:t>Minimum viable product, or MVP, is a low-cost lightweight prototype of a company’s product that is used to learn more about its potential to sell in the market. Companies use this strategy to decide before they start mass manufacturing the product.</a:t>
            </a:r>
            <a:endParaRPr lang="en-IN" sz="2200" dirty="0" smtClean="0">
              <a:latin typeface="Bookman Old Style"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5</a:t>
            </a:fld>
            <a:endParaRPr lang="en-US"/>
          </a:p>
        </p:txBody>
      </p:sp>
      <p:sp>
        <p:nvSpPr>
          <p:cNvPr id="8" name="Rectangle 7"/>
          <p:cNvSpPr/>
          <p:nvPr/>
        </p:nvSpPr>
        <p:spPr>
          <a:xfrm>
            <a:off x="0" y="0"/>
            <a:ext cx="4572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8686800" y="0"/>
            <a:ext cx="4572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5">
                                            <p:txEl>
                                              <p:pRg st="0" end="0"/>
                                            </p:txEl>
                                          </p:spTgt>
                                        </p:tgtEl>
                                        <p:attrNameLst>
                                          <p:attrName>style.visibility</p:attrName>
                                        </p:attrNameLst>
                                      </p:cBhvr>
                                      <p:to>
                                        <p:strVal val="visible"/>
                                      </p:to>
                                    </p:set>
                                    <p:anim calcmode="lin" valueType="num">
                                      <p:cBhvr additive="base">
                                        <p:cTn id="7" dur="500" fill="hold"/>
                                        <p:tgtEl>
                                          <p:spTgt spid="102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5">
                                            <p:txEl>
                                              <p:pRg st="2" end="2"/>
                                            </p:txEl>
                                          </p:spTgt>
                                        </p:tgtEl>
                                        <p:attrNameLst>
                                          <p:attrName>style.visibility</p:attrName>
                                        </p:attrNameLst>
                                      </p:cBhvr>
                                      <p:to>
                                        <p:strVal val="visible"/>
                                      </p:to>
                                    </p:set>
                                    <p:anim calcmode="lin" valueType="num">
                                      <p:cBhvr additive="base">
                                        <p:cTn id="13" dur="500" fill="hold"/>
                                        <p:tgtEl>
                                          <p:spTgt spid="102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762000" y="457200"/>
            <a:ext cx="7467600" cy="33547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lvl="0" indent="-457200"/>
            <a:r>
              <a:rPr lang="en-IN" sz="2200" b="1" dirty="0" smtClean="0">
                <a:latin typeface="Bookman Old Style" pitchFamily="18" charset="0"/>
              </a:rPr>
              <a:t>49. Non-Compete Agreement</a:t>
            </a:r>
          </a:p>
          <a:p>
            <a:pPr marL="457200" lvl="0" indent="-457200"/>
            <a:endParaRPr lang="en-IN" sz="2200" dirty="0" smtClean="0">
              <a:latin typeface="Bookman Old Style" pitchFamily="18" charset="0"/>
            </a:endParaRPr>
          </a:p>
          <a:p>
            <a:pPr algn="just" fontAlgn="base"/>
            <a:r>
              <a:rPr lang="en-IN" sz="2400" dirty="0" smtClean="0">
                <a:latin typeface="Bookman Old Style" pitchFamily="18" charset="0"/>
              </a:rPr>
              <a:t>An agreement between two parties under which one party agrees not to become employed by, enter into or establish a similar business, trade or profession in competition with the other party. Such agreements typically restrict competition on a geographic basis for a certain period of time.</a:t>
            </a:r>
            <a:endParaRPr lang="en-IN" sz="2200" dirty="0" smtClean="0">
              <a:latin typeface="Bookman Old Style"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50</a:t>
            </a:fld>
            <a:endParaRPr lang="en-US"/>
          </a:p>
        </p:txBody>
      </p:sp>
      <p:sp>
        <p:nvSpPr>
          <p:cNvPr id="8" name="Rectangle 7"/>
          <p:cNvSpPr/>
          <p:nvPr/>
        </p:nvSpPr>
        <p:spPr>
          <a:xfrm>
            <a:off x="0" y="0"/>
            <a:ext cx="4572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8686800" y="0"/>
            <a:ext cx="4572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5">
                                            <p:txEl>
                                              <p:pRg st="0" end="0"/>
                                            </p:txEl>
                                          </p:spTgt>
                                        </p:tgtEl>
                                        <p:attrNameLst>
                                          <p:attrName>style.visibility</p:attrName>
                                        </p:attrNameLst>
                                      </p:cBhvr>
                                      <p:to>
                                        <p:strVal val="visible"/>
                                      </p:to>
                                    </p:set>
                                    <p:anim calcmode="lin" valueType="num">
                                      <p:cBhvr additive="base">
                                        <p:cTn id="7" dur="500" fill="hold"/>
                                        <p:tgtEl>
                                          <p:spTgt spid="102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762000" y="457200"/>
            <a:ext cx="7467600"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lvl="0" indent="-457200"/>
            <a:r>
              <a:rPr lang="en-IN" sz="2200" b="1" dirty="0" smtClean="0">
                <a:latin typeface="Bookman Old Style" pitchFamily="18" charset="0"/>
              </a:rPr>
              <a:t>50. Business Plan</a:t>
            </a:r>
          </a:p>
          <a:p>
            <a:pPr marL="457200" lvl="0" indent="-457200"/>
            <a:endParaRPr lang="en-IN" sz="2200" dirty="0" smtClean="0">
              <a:latin typeface="Bookman Old Style" pitchFamily="18" charset="0"/>
            </a:endParaRPr>
          </a:p>
          <a:p>
            <a:pPr algn="just" fontAlgn="base"/>
            <a:r>
              <a:rPr lang="en-IN" sz="2400" dirty="0" smtClean="0">
                <a:latin typeface="Bookman Old Style" pitchFamily="18" charset="0"/>
              </a:rPr>
              <a:t>A business plan is also a road map that provides directions so a business can plan its future and helps it avoid bumps in the road.</a:t>
            </a:r>
          </a:p>
          <a:p>
            <a:pPr algn="just" fontAlgn="base"/>
            <a:endParaRPr lang="en-IN" sz="2400" dirty="0" smtClean="0">
              <a:latin typeface="Bookman Old Style" pitchFamily="18" charset="0"/>
            </a:endParaRPr>
          </a:p>
          <a:p>
            <a:pPr algn="just" fontAlgn="base"/>
            <a:r>
              <a:rPr lang="en-IN" sz="2400" dirty="0" smtClean="0">
                <a:latin typeface="Bookman Old Style" pitchFamily="18" charset="0"/>
              </a:rPr>
              <a:t>An executive summary (part of B Plan) is a one to two page document which provides an overview of a </a:t>
            </a:r>
            <a:r>
              <a:rPr lang="en-IN" sz="2400" dirty="0" err="1" smtClean="0">
                <a:latin typeface="Bookman Old Style" pitchFamily="18" charset="0"/>
              </a:rPr>
              <a:t>startup</a:t>
            </a:r>
            <a:r>
              <a:rPr lang="en-IN" sz="2400" dirty="0" smtClean="0">
                <a:latin typeface="Bookman Old Style" pitchFamily="18" charset="0"/>
              </a:rPr>
              <a:t> entrepreneur’s business opportunity. It summarizes the key points of the </a:t>
            </a:r>
            <a:r>
              <a:rPr lang="en-IN" sz="2400" dirty="0" err="1" smtClean="0">
                <a:latin typeface="Bookman Old Style" pitchFamily="18" charset="0"/>
              </a:rPr>
              <a:t>startup’s</a:t>
            </a:r>
            <a:r>
              <a:rPr lang="en-IN" sz="2400" dirty="0" smtClean="0">
                <a:latin typeface="Bookman Old Style" pitchFamily="18" charset="0"/>
              </a:rPr>
              <a:t> business plan with a focus on obtaining investor interest, for potential investment. </a:t>
            </a:r>
            <a:endParaRPr lang="en-IN" sz="2200" dirty="0" smtClean="0">
              <a:latin typeface="Bookman Old Style"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51</a:t>
            </a:fld>
            <a:endParaRPr lang="en-US"/>
          </a:p>
        </p:txBody>
      </p:sp>
      <p:sp>
        <p:nvSpPr>
          <p:cNvPr id="8" name="Rectangle 7"/>
          <p:cNvSpPr/>
          <p:nvPr/>
        </p:nvSpPr>
        <p:spPr>
          <a:xfrm>
            <a:off x="0" y="0"/>
            <a:ext cx="4572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8686800" y="0"/>
            <a:ext cx="4572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5">
                                            <p:txEl>
                                              <p:pRg st="0" end="0"/>
                                            </p:txEl>
                                          </p:spTgt>
                                        </p:tgtEl>
                                        <p:attrNameLst>
                                          <p:attrName>style.visibility</p:attrName>
                                        </p:attrNameLst>
                                      </p:cBhvr>
                                      <p:to>
                                        <p:strVal val="visible"/>
                                      </p:to>
                                    </p:set>
                                    <p:anim calcmode="lin" valueType="num">
                                      <p:cBhvr additive="base">
                                        <p:cTn id="7" dur="500" fill="hold"/>
                                        <p:tgtEl>
                                          <p:spTgt spid="102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762000" y="457200"/>
            <a:ext cx="7467600" cy="18774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lvl="0" indent="-457200"/>
            <a:r>
              <a:rPr lang="en-IN" sz="2200" b="1" dirty="0" smtClean="0">
                <a:latin typeface="Bookman Old Style" pitchFamily="18" charset="0"/>
              </a:rPr>
              <a:t>51. Risk Analysis</a:t>
            </a:r>
          </a:p>
          <a:p>
            <a:pPr marL="457200" lvl="0" indent="-457200"/>
            <a:endParaRPr lang="en-IN" sz="2200" b="1" dirty="0" smtClean="0">
              <a:latin typeface="Bookman Old Style" pitchFamily="18" charset="0"/>
            </a:endParaRPr>
          </a:p>
          <a:p>
            <a:pPr algn="just" fontAlgn="base"/>
            <a:r>
              <a:rPr lang="en-IN" sz="2400" dirty="0" smtClean="0">
                <a:latin typeface="Bookman Old Style" pitchFamily="18" charset="0"/>
              </a:rPr>
              <a:t>Risk analysis is the process of identifying and analyzing potential issues that could negatively impact key business initiatives or projects</a:t>
            </a:r>
            <a:r>
              <a:rPr lang="en-IN" sz="2400" dirty="0" smtClean="0"/>
              <a:t>. </a:t>
            </a:r>
            <a:endParaRPr lang="en-IN" sz="2200" dirty="0" smtClean="0">
              <a:latin typeface="Bookman Old Style"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52</a:t>
            </a:fld>
            <a:endParaRPr lang="en-US"/>
          </a:p>
        </p:txBody>
      </p:sp>
      <p:sp>
        <p:nvSpPr>
          <p:cNvPr id="8" name="Rectangle 7"/>
          <p:cNvSpPr/>
          <p:nvPr/>
        </p:nvSpPr>
        <p:spPr>
          <a:xfrm>
            <a:off x="0" y="0"/>
            <a:ext cx="4572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8686800" y="0"/>
            <a:ext cx="4572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5">
                                            <p:txEl>
                                              <p:pRg st="0" end="0"/>
                                            </p:txEl>
                                          </p:spTgt>
                                        </p:tgtEl>
                                        <p:attrNameLst>
                                          <p:attrName>style.visibility</p:attrName>
                                        </p:attrNameLst>
                                      </p:cBhvr>
                                      <p:to>
                                        <p:strVal val="visible"/>
                                      </p:to>
                                    </p:set>
                                    <p:anim calcmode="lin" valueType="num">
                                      <p:cBhvr additive="base">
                                        <p:cTn id="7" dur="500" fill="hold"/>
                                        <p:tgtEl>
                                          <p:spTgt spid="102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762000" y="457200"/>
            <a:ext cx="7467600" cy="33547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lvl="0" indent="-457200"/>
            <a:r>
              <a:rPr lang="en-IN" sz="2200" b="1" dirty="0" smtClean="0">
                <a:latin typeface="Bookman Old Style" pitchFamily="18" charset="0"/>
              </a:rPr>
              <a:t>52. Idea Validation</a:t>
            </a:r>
          </a:p>
          <a:p>
            <a:pPr marL="457200" lvl="0" indent="-457200"/>
            <a:endParaRPr lang="en-IN" sz="2200" b="1" dirty="0" smtClean="0">
              <a:latin typeface="Bookman Old Style" pitchFamily="18" charset="0"/>
            </a:endParaRPr>
          </a:p>
          <a:p>
            <a:pPr algn="just" fontAlgn="base"/>
            <a:r>
              <a:rPr lang="en-IN" sz="2400" dirty="0" smtClean="0">
                <a:latin typeface="Bookman Old Style" pitchFamily="18" charset="0"/>
              </a:rPr>
              <a:t>Idea validation is the process of testing and validating your idea prior to launching your business name, tagline, product, service or website. This is like the research and development process big companies use to test product ideas before they're released to the general public.</a:t>
            </a:r>
            <a:endParaRPr lang="en-IN" sz="2200" dirty="0" smtClean="0">
              <a:latin typeface="Bookman Old Style"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53</a:t>
            </a:fld>
            <a:endParaRPr lang="en-US"/>
          </a:p>
        </p:txBody>
      </p:sp>
      <p:sp>
        <p:nvSpPr>
          <p:cNvPr id="8" name="Rectangle 7"/>
          <p:cNvSpPr/>
          <p:nvPr/>
        </p:nvSpPr>
        <p:spPr>
          <a:xfrm>
            <a:off x="0" y="0"/>
            <a:ext cx="4572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8686800" y="0"/>
            <a:ext cx="4572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5">
                                            <p:txEl>
                                              <p:pRg st="0" end="0"/>
                                            </p:txEl>
                                          </p:spTgt>
                                        </p:tgtEl>
                                        <p:attrNameLst>
                                          <p:attrName>style.visibility</p:attrName>
                                        </p:attrNameLst>
                                      </p:cBhvr>
                                      <p:to>
                                        <p:strVal val="visible"/>
                                      </p:to>
                                    </p:set>
                                    <p:anim calcmode="lin" valueType="num">
                                      <p:cBhvr additive="base">
                                        <p:cTn id="7" dur="500" fill="hold"/>
                                        <p:tgtEl>
                                          <p:spTgt spid="102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838200" y="4800600"/>
            <a:ext cx="7467600"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lvl="0" indent="-457200" algn="ctr"/>
            <a:r>
              <a:rPr lang="en-IN" sz="2200" b="1" dirty="0" smtClean="0">
                <a:latin typeface="Bookman Old Style" pitchFamily="18" charset="0"/>
              </a:rPr>
              <a:t>Dr. </a:t>
            </a:r>
            <a:r>
              <a:rPr lang="en-IN" sz="2200" b="1" dirty="0" err="1" smtClean="0">
                <a:latin typeface="Bookman Old Style" pitchFamily="18" charset="0"/>
              </a:rPr>
              <a:t>Kalpeshkumar</a:t>
            </a:r>
            <a:r>
              <a:rPr lang="en-IN" sz="2200" b="1" dirty="0" smtClean="0">
                <a:latin typeface="Bookman Old Style" pitchFamily="18" charset="0"/>
              </a:rPr>
              <a:t> L Gupta</a:t>
            </a:r>
          </a:p>
          <a:p>
            <a:pPr marL="457200" lvl="0" indent="-457200" algn="ctr"/>
            <a:r>
              <a:rPr lang="en-IN" sz="2200" b="1" dirty="0" smtClean="0">
                <a:latin typeface="Bookman Old Style" pitchFamily="18" charset="0"/>
              </a:rPr>
              <a:t>Mob. 99248 97691</a:t>
            </a:r>
            <a:endParaRPr lang="en-IN" sz="2200" dirty="0" smtClean="0">
              <a:latin typeface="Bookman Old Style"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54</a:t>
            </a:fld>
            <a:endParaRPr lang="en-US"/>
          </a:p>
        </p:txBody>
      </p:sp>
      <p:sp>
        <p:nvSpPr>
          <p:cNvPr id="8" name="Rectangle 7"/>
          <p:cNvSpPr/>
          <p:nvPr/>
        </p:nvSpPr>
        <p:spPr>
          <a:xfrm>
            <a:off x="0" y="0"/>
            <a:ext cx="4572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8686800" y="0"/>
            <a:ext cx="4572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47106" name="Picture 2" descr="Thank You Illustrations, Royalty-Free Vector Graphics &amp; Clip Art ..."/>
          <p:cNvPicPr>
            <a:picLocks noChangeAspect="1" noChangeArrowheads="1"/>
          </p:cNvPicPr>
          <p:nvPr/>
        </p:nvPicPr>
        <p:blipFill>
          <a:blip r:embed="rId3"/>
          <a:srcRect/>
          <a:stretch>
            <a:fillRect/>
          </a:stretch>
        </p:blipFill>
        <p:spPr bwMode="auto">
          <a:xfrm>
            <a:off x="1600200" y="762000"/>
            <a:ext cx="5829300" cy="388620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5">
                                            <p:txEl>
                                              <p:pRg st="0" end="0"/>
                                            </p:txEl>
                                          </p:spTgt>
                                        </p:tgtEl>
                                        <p:attrNameLst>
                                          <p:attrName>style.visibility</p:attrName>
                                        </p:attrNameLst>
                                      </p:cBhvr>
                                      <p:to>
                                        <p:strVal val="visible"/>
                                      </p:to>
                                    </p:set>
                                    <p:anim calcmode="lin" valueType="num">
                                      <p:cBhvr additive="base">
                                        <p:cTn id="7" dur="500" fill="hold"/>
                                        <p:tgtEl>
                                          <p:spTgt spid="102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5">
                                            <p:txEl>
                                              <p:pRg st="1" end="1"/>
                                            </p:txEl>
                                          </p:spTgt>
                                        </p:tgtEl>
                                        <p:attrNameLst>
                                          <p:attrName>style.visibility</p:attrName>
                                        </p:attrNameLst>
                                      </p:cBhvr>
                                      <p:to>
                                        <p:strVal val="visible"/>
                                      </p:to>
                                    </p:set>
                                    <p:anim calcmode="lin" valueType="num">
                                      <p:cBhvr additive="base">
                                        <p:cTn id="13" dur="500" fill="hold"/>
                                        <p:tgtEl>
                                          <p:spTgt spid="102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81000" y="457200"/>
            <a:ext cx="784860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lvl="0" indent="-457200"/>
            <a:r>
              <a:rPr lang="en-IN" sz="2200" b="1" dirty="0" smtClean="0">
                <a:latin typeface="Bookman Old Style" pitchFamily="18" charset="0"/>
              </a:rPr>
              <a:t>     5. Seed Capital</a:t>
            </a:r>
          </a:p>
          <a:p>
            <a:pPr marL="457200" lvl="0" indent="-457200"/>
            <a:endParaRPr lang="en-IN" sz="2200" dirty="0" smtClean="0">
              <a:latin typeface="Bookman Old Style" pitchFamily="18" charset="0"/>
            </a:endParaRPr>
          </a:p>
          <a:p>
            <a:pPr marL="457200" lvl="0" indent="-457200" algn="just"/>
            <a:r>
              <a:rPr lang="en-IN" sz="2400" dirty="0" smtClean="0"/>
              <a:t>       </a:t>
            </a:r>
            <a:r>
              <a:rPr lang="en-IN" sz="2400" dirty="0" smtClean="0">
                <a:latin typeface="Bookman Old Style" pitchFamily="18" charset="0"/>
              </a:rPr>
              <a:t>Seed capital is a form of securities offering that brings an investor to invest capital in exchange for an equity stake in a company. This usually takes place in the initial stages of the company.</a:t>
            </a:r>
            <a:endParaRPr lang="en-IN" sz="2200" dirty="0" smtClean="0">
              <a:latin typeface="Bookman Old Style"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6</a:t>
            </a:fld>
            <a:endParaRPr lang="en-US"/>
          </a:p>
        </p:txBody>
      </p:sp>
      <p:sp>
        <p:nvSpPr>
          <p:cNvPr id="8" name="Rectangle 7"/>
          <p:cNvSpPr/>
          <p:nvPr/>
        </p:nvSpPr>
        <p:spPr>
          <a:xfrm>
            <a:off x="0" y="0"/>
            <a:ext cx="4572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8686800" y="0"/>
            <a:ext cx="4572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5">
                                            <p:txEl>
                                              <p:pRg st="0" end="0"/>
                                            </p:txEl>
                                          </p:spTgt>
                                        </p:tgtEl>
                                        <p:attrNameLst>
                                          <p:attrName>style.visibility</p:attrName>
                                        </p:attrNameLst>
                                      </p:cBhvr>
                                      <p:to>
                                        <p:strVal val="visible"/>
                                      </p:to>
                                    </p:set>
                                    <p:anim calcmode="lin" valueType="num">
                                      <p:cBhvr additive="base">
                                        <p:cTn id="7" dur="500" fill="hold"/>
                                        <p:tgtEl>
                                          <p:spTgt spid="102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5">
                                            <p:txEl>
                                              <p:pRg st="2" end="2"/>
                                            </p:txEl>
                                          </p:spTgt>
                                        </p:tgtEl>
                                        <p:attrNameLst>
                                          <p:attrName>style.visibility</p:attrName>
                                        </p:attrNameLst>
                                      </p:cBhvr>
                                      <p:to>
                                        <p:strVal val="visible"/>
                                      </p:to>
                                    </p:set>
                                    <p:anim calcmode="lin" valueType="num">
                                      <p:cBhvr additive="base">
                                        <p:cTn id="13" dur="500" fill="hold"/>
                                        <p:tgtEl>
                                          <p:spTgt spid="102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81000" y="457200"/>
            <a:ext cx="7772400" cy="261610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lvl="0" indent="-457200"/>
            <a:r>
              <a:rPr lang="en-IN" sz="2200" b="1" dirty="0" smtClean="0">
                <a:latin typeface="Bookman Old Style" pitchFamily="18" charset="0"/>
              </a:rPr>
              <a:t>    6. Sweat Equity</a:t>
            </a:r>
          </a:p>
          <a:p>
            <a:pPr marL="457200" lvl="0" indent="-457200"/>
            <a:endParaRPr lang="en-IN" sz="2200" dirty="0" smtClean="0">
              <a:latin typeface="Bookman Old Style" pitchFamily="18" charset="0"/>
            </a:endParaRPr>
          </a:p>
          <a:p>
            <a:pPr marL="457200" lvl="0" indent="-457200" algn="just"/>
            <a:r>
              <a:rPr lang="en-IN" sz="2400" dirty="0" smtClean="0"/>
              <a:t>       </a:t>
            </a:r>
            <a:r>
              <a:rPr lang="en-IN" sz="2400" dirty="0" smtClean="0">
                <a:latin typeface="Bookman Old Style" pitchFamily="18" charset="0"/>
              </a:rPr>
              <a:t>Sweat equity is the equity percentage that a </a:t>
            </a:r>
            <a:r>
              <a:rPr lang="en-IN" sz="2400" dirty="0" err="1" smtClean="0">
                <a:latin typeface="Bookman Old Style" pitchFamily="18" charset="0"/>
              </a:rPr>
              <a:t>startup</a:t>
            </a:r>
            <a:r>
              <a:rPr lang="en-IN" sz="2400" dirty="0" smtClean="0">
                <a:latin typeface="Bookman Old Style" pitchFamily="18" charset="0"/>
              </a:rPr>
              <a:t> gives to a person for his or her hard work in the company. This is a motivating incentive that can be used in talent acquisition, and in motivating the existing employee base.</a:t>
            </a:r>
            <a:endParaRPr lang="en-IN" sz="2200" dirty="0" smtClean="0">
              <a:latin typeface="Bookman Old Style"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a:p>
        </p:txBody>
      </p:sp>
      <p:sp>
        <p:nvSpPr>
          <p:cNvPr id="8" name="Rectangle 7"/>
          <p:cNvSpPr/>
          <p:nvPr/>
        </p:nvSpPr>
        <p:spPr>
          <a:xfrm>
            <a:off x="0" y="0"/>
            <a:ext cx="4572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8686800" y="0"/>
            <a:ext cx="4572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5">
                                            <p:txEl>
                                              <p:pRg st="0" end="0"/>
                                            </p:txEl>
                                          </p:spTgt>
                                        </p:tgtEl>
                                        <p:attrNameLst>
                                          <p:attrName>style.visibility</p:attrName>
                                        </p:attrNameLst>
                                      </p:cBhvr>
                                      <p:to>
                                        <p:strVal val="visible"/>
                                      </p:to>
                                    </p:set>
                                    <p:anim calcmode="lin" valueType="num">
                                      <p:cBhvr additive="base">
                                        <p:cTn id="7" dur="500" fill="hold"/>
                                        <p:tgtEl>
                                          <p:spTgt spid="102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5">
                                            <p:txEl>
                                              <p:pRg st="2" end="2"/>
                                            </p:txEl>
                                          </p:spTgt>
                                        </p:tgtEl>
                                        <p:attrNameLst>
                                          <p:attrName>style.visibility</p:attrName>
                                        </p:attrNameLst>
                                      </p:cBhvr>
                                      <p:to>
                                        <p:strVal val="visible"/>
                                      </p:to>
                                    </p:set>
                                    <p:anim calcmode="lin" valueType="num">
                                      <p:cBhvr additive="base">
                                        <p:cTn id="13" dur="500" fill="hold"/>
                                        <p:tgtEl>
                                          <p:spTgt spid="102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533400" y="457200"/>
            <a:ext cx="7696200" cy="18774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lvl="0" indent="-457200"/>
            <a:r>
              <a:rPr lang="en-IN" sz="2200" b="1" dirty="0" smtClean="0">
                <a:latin typeface="Bookman Old Style" pitchFamily="18" charset="0"/>
              </a:rPr>
              <a:t>    7. Traction</a:t>
            </a:r>
          </a:p>
          <a:p>
            <a:pPr marL="457200" lvl="0" indent="-457200"/>
            <a:endParaRPr lang="en-IN" sz="2200" dirty="0" smtClean="0">
              <a:latin typeface="Bookman Old Style" pitchFamily="18" charset="0"/>
            </a:endParaRPr>
          </a:p>
          <a:p>
            <a:pPr marL="457200" lvl="0" indent="-457200" algn="just"/>
            <a:r>
              <a:rPr lang="en-IN" sz="2400" dirty="0" smtClean="0"/>
              <a:t>      </a:t>
            </a:r>
            <a:r>
              <a:rPr lang="en-IN" sz="2400" dirty="0" smtClean="0">
                <a:latin typeface="Bookman Old Style" pitchFamily="18" charset="0"/>
              </a:rPr>
              <a:t>Traction refers to the proof that consumers are</a:t>
            </a:r>
          </a:p>
          <a:p>
            <a:pPr marL="457200" lvl="0" indent="-457200" algn="just"/>
            <a:r>
              <a:rPr lang="en-IN" sz="2400" dirty="0" smtClean="0">
                <a:latin typeface="Bookman Old Style" pitchFamily="18" charset="0"/>
              </a:rPr>
              <a:t>	actually engaging in the business by using the product or service.</a:t>
            </a:r>
            <a:endParaRPr lang="en-IN" sz="2200" dirty="0" smtClean="0">
              <a:latin typeface="Bookman Old Style"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8</a:t>
            </a:fld>
            <a:endParaRPr lang="en-US"/>
          </a:p>
        </p:txBody>
      </p:sp>
      <p:sp>
        <p:nvSpPr>
          <p:cNvPr id="8" name="Rectangle 7"/>
          <p:cNvSpPr/>
          <p:nvPr/>
        </p:nvSpPr>
        <p:spPr>
          <a:xfrm>
            <a:off x="0" y="0"/>
            <a:ext cx="4572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8686800" y="0"/>
            <a:ext cx="4572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5">
                                            <p:txEl>
                                              <p:pRg st="0" end="0"/>
                                            </p:txEl>
                                          </p:spTgt>
                                        </p:tgtEl>
                                        <p:attrNameLst>
                                          <p:attrName>style.visibility</p:attrName>
                                        </p:attrNameLst>
                                      </p:cBhvr>
                                      <p:to>
                                        <p:strVal val="visible"/>
                                      </p:to>
                                    </p:set>
                                    <p:anim calcmode="lin" valueType="num">
                                      <p:cBhvr additive="base">
                                        <p:cTn id="7" dur="500" fill="hold"/>
                                        <p:tgtEl>
                                          <p:spTgt spid="102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5">
                                            <p:txEl>
                                              <p:pRg st="2" end="2"/>
                                            </p:txEl>
                                          </p:spTgt>
                                        </p:tgtEl>
                                        <p:attrNameLst>
                                          <p:attrName>style.visibility</p:attrName>
                                        </p:attrNameLst>
                                      </p:cBhvr>
                                      <p:to>
                                        <p:strVal val="visible"/>
                                      </p:to>
                                    </p:set>
                                    <p:anim calcmode="lin" valueType="num">
                                      <p:cBhvr additive="base">
                                        <p:cTn id="13" dur="500" fill="hold"/>
                                        <p:tgtEl>
                                          <p:spTgt spid="102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25">
                                            <p:txEl>
                                              <p:pRg st="3" end="3"/>
                                            </p:txEl>
                                          </p:spTgt>
                                        </p:tgtEl>
                                        <p:attrNameLst>
                                          <p:attrName>style.visibility</p:attrName>
                                        </p:attrNameLst>
                                      </p:cBhvr>
                                      <p:to>
                                        <p:strVal val="visible"/>
                                      </p:to>
                                    </p:set>
                                    <p:anim calcmode="lin" valueType="num">
                                      <p:cBhvr additive="base">
                                        <p:cTn id="19" dur="500" fill="hold"/>
                                        <p:tgtEl>
                                          <p:spTgt spid="102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2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533400" y="457200"/>
            <a:ext cx="7696200" cy="261610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lvl="0" indent="-457200"/>
            <a:r>
              <a:rPr lang="en-IN" sz="2200" b="1" dirty="0" smtClean="0">
                <a:latin typeface="Bookman Old Style" pitchFamily="18" charset="0"/>
              </a:rPr>
              <a:t>    8. Unicorn List</a:t>
            </a:r>
          </a:p>
          <a:p>
            <a:pPr marL="457200" lvl="0" indent="-457200"/>
            <a:endParaRPr lang="en-IN" sz="2200" dirty="0" smtClean="0">
              <a:latin typeface="Bookman Old Style" pitchFamily="18" charset="0"/>
            </a:endParaRPr>
          </a:p>
          <a:p>
            <a:pPr marL="457200" lvl="0" indent="-457200" algn="just"/>
            <a:r>
              <a:rPr lang="en-IN" sz="2400" dirty="0" smtClean="0"/>
              <a:t>       </a:t>
            </a:r>
            <a:r>
              <a:rPr lang="en-IN" sz="2400" dirty="0" smtClean="0">
                <a:latin typeface="Bookman Old Style" pitchFamily="18" charset="0"/>
              </a:rPr>
              <a:t>A </a:t>
            </a:r>
            <a:r>
              <a:rPr lang="en-IN" sz="2400" dirty="0" err="1" smtClean="0">
                <a:latin typeface="Bookman Old Style" pitchFamily="18" charset="0"/>
              </a:rPr>
              <a:t>startup</a:t>
            </a:r>
            <a:r>
              <a:rPr lang="en-IN" sz="2400" dirty="0" smtClean="0">
                <a:latin typeface="Bookman Old Style" pitchFamily="18" charset="0"/>
              </a:rPr>
              <a:t> company that is valued at over $1 billion is called a unicorn. The term for those </a:t>
            </a:r>
            <a:r>
              <a:rPr lang="en-IN" sz="2400" dirty="0" err="1" smtClean="0">
                <a:latin typeface="Bookman Old Style" pitchFamily="18" charset="0"/>
              </a:rPr>
              <a:t>startups</a:t>
            </a:r>
            <a:r>
              <a:rPr lang="en-IN" sz="2400" dirty="0" smtClean="0">
                <a:latin typeface="Bookman Old Style" pitchFamily="18" charset="0"/>
              </a:rPr>
              <a:t> that are valued over $10 billion is ‘</a:t>
            </a:r>
            <a:r>
              <a:rPr lang="en-IN" sz="2400" dirty="0" err="1" smtClean="0">
                <a:latin typeface="Bookman Old Style" pitchFamily="18" charset="0"/>
              </a:rPr>
              <a:t>decacorn</a:t>
            </a:r>
            <a:r>
              <a:rPr lang="en-IN" sz="2400" dirty="0" smtClean="0">
                <a:latin typeface="Bookman Old Style" pitchFamily="18" charset="0"/>
              </a:rPr>
              <a:t>’, and ‘</a:t>
            </a:r>
            <a:r>
              <a:rPr lang="en-IN" sz="2400" dirty="0" err="1" smtClean="0">
                <a:latin typeface="Bookman Old Style" pitchFamily="18" charset="0"/>
              </a:rPr>
              <a:t>hectacorn</a:t>
            </a:r>
            <a:r>
              <a:rPr lang="en-IN" sz="2400" dirty="0" smtClean="0">
                <a:latin typeface="Bookman Old Style" pitchFamily="18" charset="0"/>
              </a:rPr>
              <a:t>’ is for those </a:t>
            </a:r>
            <a:r>
              <a:rPr lang="en-IN" sz="2400" dirty="0" err="1" smtClean="0">
                <a:latin typeface="Bookman Old Style" pitchFamily="18" charset="0"/>
              </a:rPr>
              <a:t>startups</a:t>
            </a:r>
            <a:r>
              <a:rPr lang="en-IN" sz="2400" dirty="0" smtClean="0">
                <a:latin typeface="Bookman Old Style" pitchFamily="18" charset="0"/>
              </a:rPr>
              <a:t> that are valued over $100 billion.</a:t>
            </a:r>
            <a:endParaRPr lang="en-IN" sz="2200" dirty="0" smtClean="0">
              <a:latin typeface="Bookman Old Style"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9</a:t>
            </a:fld>
            <a:endParaRPr lang="en-US"/>
          </a:p>
        </p:txBody>
      </p:sp>
      <p:sp>
        <p:nvSpPr>
          <p:cNvPr id="8" name="Rectangle 7"/>
          <p:cNvSpPr/>
          <p:nvPr/>
        </p:nvSpPr>
        <p:spPr>
          <a:xfrm>
            <a:off x="0" y="0"/>
            <a:ext cx="4572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8686800" y="0"/>
            <a:ext cx="4572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5">
                                            <p:txEl>
                                              <p:pRg st="0" end="0"/>
                                            </p:txEl>
                                          </p:spTgt>
                                        </p:tgtEl>
                                        <p:attrNameLst>
                                          <p:attrName>style.visibility</p:attrName>
                                        </p:attrNameLst>
                                      </p:cBhvr>
                                      <p:to>
                                        <p:strVal val="visible"/>
                                      </p:to>
                                    </p:set>
                                    <p:anim calcmode="lin" valueType="num">
                                      <p:cBhvr additive="base">
                                        <p:cTn id="7" dur="500" fill="hold"/>
                                        <p:tgtEl>
                                          <p:spTgt spid="102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5">
                                            <p:txEl>
                                              <p:pRg st="2" end="2"/>
                                            </p:txEl>
                                          </p:spTgt>
                                        </p:tgtEl>
                                        <p:attrNameLst>
                                          <p:attrName>style.visibility</p:attrName>
                                        </p:attrNameLst>
                                      </p:cBhvr>
                                      <p:to>
                                        <p:strVal val="visible"/>
                                      </p:to>
                                    </p:set>
                                    <p:anim calcmode="lin" valueType="num">
                                      <p:cBhvr additive="base">
                                        <p:cTn id="13" dur="500" fill="hold"/>
                                        <p:tgtEl>
                                          <p:spTgt spid="102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690</TotalTime>
  <Words>1996</Words>
  <Application>Microsoft Office PowerPoint</Application>
  <PresentationFormat>On-screen Show (4:3)</PresentationFormat>
  <Paragraphs>240</Paragraphs>
  <Slides>54</Slides>
  <Notes>0</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Kalpesh</dc:creator>
  <cp:lastModifiedBy>Kalpesh</cp:lastModifiedBy>
  <cp:revision>118</cp:revision>
  <dcterms:created xsi:type="dcterms:W3CDTF">2006-08-16T00:00:00Z</dcterms:created>
  <dcterms:modified xsi:type="dcterms:W3CDTF">2020-05-20T17:56:56Z</dcterms:modified>
</cp:coreProperties>
</file>